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30"/>
  </p:notesMasterIdLst>
  <p:handoutMasterIdLst>
    <p:handoutMasterId r:id="rId31"/>
  </p:handoutMasterIdLst>
  <p:sldIdLst>
    <p:sldId id="256" r:id="rId2"/>
    <p:sldId id="260" r:id="rId3"/>
    <p:sldId id="261" r:id="rId4"/>
    <p:sldId id="262" r:id="rId5"/>
    <p:sldId id="263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6" r:id="rId17"/>
    <p:sldId id="277" r:id="rId18"/>
    <p:sldId id="278" r:id="rId19"/>
    <p:sldId id="279" r:id="rId20"/>
    <p:sldId id="280" r:id="rId21"/>
    <p:sldId id="281" r:id="rId22"/>
    <p:sldId id="286" r:id="rId23"/>
    <p:sldId id="282" r:id="rId24"/>
    <p:sldId id="283" r:id="rId25"/>
    <p:sldId id="284" r:id="rId26"/>
    <p:sldId id="285" r:id="rId27"/>
    <p:sldId id="287" r:id="rId28"/>
    <p:sldId id="288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7" autoAdjust="0"/>
    <p:restoredTop sz="94696" autoAdjust="0"/>
  </p:normalViewPr>
  <p:slideViewPr>
    <p:cSldViewPr>
      <p:cViewPr varScale="1">
        <p:scale>
          <a:sx n="82" d="100"/>
          <a:sy n="82" d="100"/>
        </p:scale>
        <p:origin x="-153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-3300" y="-11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3DC5BC-7A4D-4909-BFB2-C66FF99ACFD4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4193497654"/>
      </p:ext>
    </p:extLst>
  </p:cSld>
  <p:clrMap bg1="lt1" tx1="dk1" bg2="lt2" tx2="dk2" accent1="accent1" accent2="accent2" accent3="accent3" accent4="accent4" accent5="accent5" accent6="accent6" hlink="hlink" folHlink="folHlink"/>
  <p:hf sldNum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504A78-43AA-4542-BD58-5C5A73FFB739}" type="datetimeFigureOut">
              <a:rPr lang="bg-BG" smtClean="0"/>
              <a:pPr/>
              <a:t>12.3.2014 г.</a:t>
            </a:fld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D723FD-0FF7-403D-A700-1B91038DAEB7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1520659838"/>
      </p:ext>
    </p:extLst>
  </p:cSld>
  <p:clrMap bg1="lt1" tx1="dk1" bg2="lt2" tx2="dk2" accent1="accent1" accent2="accent2" accent3="accent3" accent4="accent4" accent5="accent5" accent6="accent6" hlink="hlink" folHlink="folHlink"/>
  <p:hf sldNum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35865883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37894306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6" name="Date Placeholder 3"/>
          <p:cNvSpPr txBox="1">
            <a:spLocks/>
          </p:cNvSpPr>
          <p:nvPr userDrawn="1"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530B830-1FE8-4B0D-9AE3-3460118D058E}" type="datetimeFigureOut">
              <a:rPr lang="bg-BG" smtClean="0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12.3.2014 г.</a:t>
            </a:fld>
            <a:endParaRPr lang="bg-BG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8" name="Footer Placeholder 4"/>
          <p:cNvSpPr txBox="1">
            <a:spLocks/>
          </p:cNvSpPr>
          <p:nvPr userDrawn="1"/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9" name="Slide Number Placeholder 5"/>
          <p:cNvSpPr txBox="1">
            <a:spLocks/>
          </p:cNvSpPr>
          <p:nvPr userDrawn="1"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29DDEBF-A372-4EF0-B5C9-A86A8718F1D3}" type="slidenum">
              <a:rPr lang="bg-BG" smtClean="0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bg-BG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1" name="Rectangle 30"/>
          <p:cNvSpPr/>
          <p:nvPr userDrawn="1"/>
        </p:nvSpPr>
        <p:spPr>
          <a:xfrm>
            <a:off x="21110" y="1348448"/>
            <a:ext cx="5679673" cy="4300653"/>
          </a:xfrm>
          <a:prstGeom prst="rect">
            <a:avLst/>
          </a:prstGeom>
          <a:solidFill>
            <a:srgbClr val="4F81BD">
              <a:lumMod val="60000"/>
              <a:lumOff val="40000"/>
            </a:srgbClr>
          </a:solidFill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32" name="Rectangle 31"/>
          <p:cNvSpPr/>
          <p:nvPr userDrawn="1"/>
        </p:nvSpPr>
        <p:spPr>
          <a:xfrm>
            <a:off x="5700783" y="1336301"/>
            <a:ext cx="3426656" cy="4312800"/>
          </a:xfrm>
          <a:prstGeom prst="rect">
            <a:avLst/>
          </a:prstGeom>
          <a:solidFill>
            <a:srgbClr val="4F81BD">
              <a:lumMod val="20000"/>
              <a:lumOff val="80000"/>
            </a:srgbClr>
          </a:solidFill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33" name="Rectangle 32"/>
          <p:cNvSpPr/>
          <p:nvPr userDrawn="1"/>
        </p:nvSpPr>
        <p:spPr>
          <a:xfrm>
            <a:off x="21110" y="5650333"/>
            <a:ext cx="4618390" cy="1196752"/>
          </a:xfrm>
          <a:prstGeom prst="rect">
            <a:avLst/>
          </a:prstGeom>
          <a:solidFill>
            <a:srgbClr val="4F81BD">
              <a:lumMod val="50000"/>
            </a:srgbClr>
          </a:solidFill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800" b="0" i="0" u="none" strike="noStrike" kern="0" cap="small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800" b="0" i="0" u="none" strike="noStrike" kern="0" cap="small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800" b="0" i="0" u="none" strike="noStrike" kern="0" cap="small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800" b="0" i="0" u="none" strike="noStrike" kern="0" cap="small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800" b="0" i="0" u="none" strike="noStrike" kern="0" cap="small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0" cap="sm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Този документ е създаден в рамките на проект „</a:t>
            </a:r>
            <a:r>
              <a:rPr kumimoji="0" lang="bg-BG" sz="800" b="0" i="0" u="none" strike="noStrike" kern="0" cap="sm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Повишаване на компетентността на съдии, съдебни </a:t>
            </a:r>
            <a:r>
              <a:rPr kumimoji="0" lang="bg-BG" sz="800" b="0" i="0" u="none" strike="noStrike" kern="0" cap="small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помощници</a:t>
            </a:r>
            <a:r>
              <a:rPr kumimoji="0" lang="bg-BG" sz="800" b="0" i="0" u="none" strike="noStrike" kern="0" cap="sm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 и съдебни служители от ВАС и административните съдилища</a:t>
            </a:r>
            <a:r>
              <a:rPr kumimoji="0" lang="ru-RU" sz="800" b="0" i="0" u="none" strike="noStrike" kern="0" cap="sm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”, Договор № </a:t>
            </a:r>
            <a:r>
              <a:rPr kumimoji="0" lang="bg-BG" sz="800" b="0" i="0" u="none" strike="noStrike" kern="0" cap="sm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1</a:t>
            </a:r>
            <a:r>
              <a:rPr kumimoji="0" lang="en-US" sz="800" b="0" i="0" u="none" strike="noStrike" kern="0" cap="sm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3</a:t>
            </a:r>
            <a:r>
              <a:rPr kumimoji="0" lang="bg-BG" sz="800" b="0" i="0" u="none" strike="noStrike" kern="0" cap="sm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-</a:t>
            </a:r>
            <a:r>
              <a:rPr kumimoji="0" lang="en-US" sz="800" b="0" i="0" u="none" strike="noStrike" kern="0" cap="sm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24</a:t>
            </a:r>
            <a:r>
              <a:rPr kumimoji="0" lang="bg-BG" sz="800" b="0" i="0" u="none" strike="noStrike" kern="0" cap="sm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-</a:t>
            </a:r>
            <a:r>
              <a:rPr kumimoji="0" lang="en-US" sz="800" b="0" i="0" u="none" strike="noStrike" kern="0" cap="sm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2</a:t>
            </a:r>
            <a:r>
              <a:rPr kumimoji="0" lang="bg-BG" sz="800" b="0" i="0" u="none" strike="noStrike" kern="0" cap="sm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/</a:t>
            </a:r>
            <a:r>
              <a:rPr kumimoji="0" lang="en-US" sz="800" b="0" i="0" u="none" strike="noStrike" kern="0" cap="sm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10</a:t>
            </a:r>
            <a:r>
              <a:rPr kumimoji="0" lang="bg-BG" sz="800" b="0" i="0" u="none" strike="noStrike" kern="0" cap="sm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.0</a:t>
            </a:r>
            <a:r>
              <a:rPr kumimoji="0" lang="en-US" sz="800" b="0" i="0" u="none" strike="noStrike" kern="0" cap="sm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9</a:t>
            </a:r>
            <a:r>
              <a:rPr kumimoji="0" lang="bg-BG" sz="800" b="0" i="0" u="none" strike="noStrike" kern="0" cap="sm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.201</a:t>
            </a:r>
            <a:r>
              <a:rPr kumimoji="0" lang="en-US" sz="800" b="0" i="0" u="none" strike="noStrike" kern="0" cap="sm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3 </a:t>
            </a:r>
            <a:r>
              <a:rPr kumimoji="0" lang="ru-RU" sz="800" b="0" i="0" u="none" strike="noStrike" kern="0" cap="sm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г., </a:t>
            </a:r>
            <a:r>
              <a:rPr kumimoji="0" lang="bg-BG" sz="800" b="0" i="0" u="none" strike="noStrike" kern="0" cap="sm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финансиран от Оперативна програма „Административен капацитет”, </a:t>
            </a:r>
            <a:r>
              <a:rPr kumimoji="0" lang="bg-BG" sz="800" b="0" i="0" u="none" strike="noStrike" kern="0" cap="small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съфинансирана</a:t>
            </a:r>
            <a:r>
              <a:rPr kumimoji="0" lang="bg-BG" sz="800" b="0" i="0" u="none" strike="noStrike" kern="0" cap="sm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 от Европейския съюз чрез Европейския социален фонд</a:t>
            </a:r>
          </a:p>
        </p:txBody>
      </p:sp>
      <p:sp>
        <p:nvSpPr>
          <p:cNvPr id="34" name="Rectangle 33"/>
          <p:cNvSpPr/>
          <p:nvPr userDrawn="1"/>
        </p:nvSpPr>
        <p:spPr>
          <a:xfrm>
            <a:off x="4639500" y="5640775"/>
            <a:ext cx="2232248" cy="1206309"/>
          </a:xfrm>
          <a:prstGeom prst="rect">
            <a:avLst/>
          </a:prstGeom>
          <a:solidFill>
            <a:srgbClr val="4F81BD">
              <a:lumMod val="50000"/>
            </a:srgbClr>
          </a:solidFill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35" name="Rectangle 34"/>
          <p:cNvSpPr/>
          <p:nvPr userDrawn="1"/>
        </p:nvSpPr>
        <p:spPr>
          <a:xfrm>
            <a:off x="6871748" y="5640774"/>
            <a:ext cx="2232248" cy="1206309"/>
          </a:xfrm>
          <a:prstGeom prst="rect">
            <a:avLst/>
          </a:prstGeom>
          <a:solidFill>
            <a:srgbClr val="4F81BD">
              <a:lumMod val="50000"/>
            </a:srgbClr>
          </a:solidFill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100" b="0" i="0" u="none" strike="noStrike" kern="0" cap="sm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itchFamily="18" charset="0"/>
              </a:rPr>
              <a:t> </a:t>
            </a:r>
          </a:p>
          <a:p>
            <a:pPr marL="0" marR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bg-BG" sz="1100" b="0" i="0" u="none" strike="noStrike" kern="0" cap="small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itchFamily="18" charset="0"/>
            </a:endParaRPr>
          </a:p>
          <a:p>
            <a:pPr marL="0" marR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bg-BG" sz="1100" b="0" i="0" u="none" strike="noStrike" kern="0" cap="small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itchFamily="18" charset="0"/>
            </a:endParaRPr>
          </a:p>
          <a:p>
            <a:pPr marL="0" marR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bg-BG" sz="1100" b="0" i="0" u="none" strike="noStrike" kern="0" cap="small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itchFamily="18" charset="0"/>
            </a:endParaRPr>
          </a:p>
          <a:p>
            <a:pPr marL="0" marR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bg-BG" sz="1100" b="0" i="0" u="none" strike="noStrike" kern="0" cap="small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itchFamily="18" charset="0"/>
            </a:endParaRPr>
          </a:p>
        </p:txBody>
      </p:sp>
      <p:pic>
        <p:nvPicPr>
          <p:cNvPr id="36" name="Picture 12" descr="http://mezdra.bg/wp-content/uploads/2012/01/OPAK_logo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16632"/>
            <a:ext cx="2483495" cy="1098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14" descr="http://www.carlsbergbulgaria.bg/SiteCollectionImages/logo%20ESF_BG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48366" y="125189"/>
            <a:ext cx="1557963" cy="1215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16" descr="http://www.europe.bg/upload/docs/logo_EU_BG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110" y="95077"/>
            <a:ext cx="1742578" cy="1173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2" descr="http://mezdra.bg/wp-content/uploads/2012/01/OPAK_logo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51920" y="95078"/>
            <a:ext cx="1457248" cy="644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4" descr="http://www.carlsbergbulgaria.bg/SiteCollectionImages/logo%20ESF_BG.jp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84368" y="125189"/>
            <a:ext cx="914171" cy="713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/>
          <p:cNvSpPr/>
          <p:nvPr userDrawn="1"/>
        </p:nvSpPr>
        <p:spPr>
          <a:xfrm>
            <a:off x="35496" y="6381328"/>
            <a:ext cx="73589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i="1" kern="1200" cap="small" baseline="0" noProof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Този документ е създаден в рамките на проект „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Повишаване на компетентността на съдии, съдебни </a:t>
            </a:r>
            <a:r>
              <a:rPr lang="bg-BG" sz="800" i="1" kern="1200" cap="small" baseline="0" dirty="0" err="1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помощници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 и съдебни служители от ВАС и административните съдилища</a:t>
            </a:r>
            <a:r>
              <a:rPr lang="ru-RU" sz="800" i="1" kern="1200" cap="small" baseline="0" noProof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”, Договор № 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1</a:t>
            </a:r>
            <a:r>
              <a:rPr lang="en-US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3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24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10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.0</a:t>
            </a:r>
            <a:r>
              <a:rPr lang="en-US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9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.201</a:t>
            </a:r>
            <a:r>
              <a:rPr lang="en-US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3 </a:t>
            </a:r>
            <a:r>
              <a:rPr lang="ru-RU" sz="800" i="1" kern="1200" cap="small" baseline="0" noProof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г., 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финансиран от Оперативна програма „Административен капацитет”, </a:t>
            </a:r>
            <a:r>
              <a:rPr lang="bg-BG" sz="800" i="1" kern="1200" cap="small" baseline="0" dirty="0" err="1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съфинансирана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 от Европейския съюз чрез Европейския социален фонд</a:t>
            </a:r>
            <a:endParaRPr lang="bg-BG" sz="800" i="1" kern="1200" cap="small" baseline="0" noProof="0" dirty="0" smtClean="0">
              <a:solidFill>
                <a:schemeClr val="accent1">
                  <a:lumMod val="50000"/>
                </a:schemeClr>
              </a:solidFill>
              <a:effectLst/>
              <a:latin typeface="+mn-lt"/>
              <a:ea typeface="+mn-ea"/>
              <a:cs typeface="+mn-cs"/>
            </a:endParaRPr>
          </a:p>
        </p:txBody>
      </p:sp>
      <p:cxnSp>
        <p:nvCxnSpPr>
          <p:cNvPr id="19" name="Straight Connector 18"/>
          <p:cNvCxnSpPr/>
          <p:nvPr userDrawn="1"/>
        </p:nvCxnSpPr>
        <p:spPr>
          <a:xfrm>
            <a:off x="21110" y="6237312"/>
            <a:ext cx="9051138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 userDrawn="1"/>
        </p:nvCxnSpPr>
        <p:spPr>
          <a:xfrm>
            <a:off x="35496" y="6309320"/>
            <a:ext cx="9051138" cy="0"/>
          </a:xfrm>
          <a:prstGeom prst="line">
            <a:avLst/>
          </a:prstGeom>
          <a:ln>
            <a:solidFill>
              <a:srgbClr val="F6E508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 userDrawn="1"/>
        </p:nvCxnSpPr>
        <p:spPr>
          <a:xfrm>
            <a:off x="7452320" y="6165304"/>
            <a:ext cx="0" cy="590537"/>
          </a:xfrm>
          <a:prstGeom prst="line">
            <a:avLst/>
          </a:prstGeom>
          <a:ln w="19050"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 userDrawn="1"/>
        </p:nvCxnSpPr>
        <p:spPr>
          <a:xfrm>
            <a:off x="7394465" y="6021288"/>
            <a:ext cx="0" cy="669082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16" descr="http://www.europe.bg/upload/docs/logo_EU_BG.JP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110" y="95078"/>
            <a:ext cx="1022498" cy="688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715000" y="2667000"/>
            <a:ext cx="2590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000" b="1" dirty="0" smtClean="0">
                <a:solidFill>
                  <a:schemeClr val="accent4">
                    <a:lumMod val="75000"/>
                  </a:schemeClr>
                </a:solidFill>
                <a:latin typeface="Cambria" pitchFamily="18" charset="0"/>
                <a:cs typeface="Arial" charset="0"/>
              </a:rPr>
              <a:t>Управление </a:t>
            </a:r>
            <a:endParaRPr lang="en-US" sz="2000" b="1" dirty="0" smtClean="0">
              <a:solidFill>
                <a:schemeClr val="accent4">
                  <a:lumMod val="75000"/>
                </a:schemeClr>
              </a:solidFill>
              <a:latin typeface="Cambria" pitchFamily="18" charset="0"/>
              <a:cs typeface="Arial" charset="0"/>
            </a:endParaRPr>
          </a:p>
          <a:p>
            <a:r>
              <a:rPr lang="bg-BG" sz="2000" b="1" dirty="0" smtClean="0">
                <a:solidFill>
                  <a:schemeClr val="accent4">
                    <a:lumMod val="75000"/>
                  </a:schemeClr>
                </a:solidFill>
                <a:latin typeface="Cambria" pitchFamily="18" charset="0"/>
                <a:cs typeface="Arial" charset="0"/>
              </a:rPr>
              <a:t>на </a:t>
            </a:r>
            <a:r>
              <a:rPr lang="bg-BG" sz="2000" b="1" dirty="0" smtClean="0">
                <a:solidFill>
                  <a:schemeClr val="accent4">
                    <a:lumMod val="75000"/>
                  </a:schemeClr>
                </a:solidFill>
                <a:latin typeface="Cambria" pitchFamily="18" charset="0"/>
                <a:cs typeface="Arial" charset="0"/>
              </a:rPr>
              <a:t>риска</a:t>
            </a:r>
            <a:endParaRPr lang="bg-BG" sz="2000" b="1" dirty="0">
              <a:solidFill>
                <a:schemeClr val="accent4">
                  <a:lumMod val="75000"/>
                </a:schemeClr>
              </a:solidFill>
              <a:latin typeface="Cambria" pitchFamily="18" charset="0"/>
              <a:cs typeface="Arial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1371600"/>
            <a:ext cx="5638800" cy="4191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000" b="1" i="0" u="none" strike="noStrike" kern="1200" cap="none" spc="0" normalizeH="0" baseline="0" noProof="0" smtClean="0">
                <a:ln>
                  <a:noFill/>
                </a:ln>
                <a:solidFill>
                  <a:srgbClr val="FFFF99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Cambria" pitchFamily="18" charset="0"/>
                <a:ea typeface="+mj-ea"/>
                <a:cs typeface="+mj-cs"/>
              </a:rPr>
              <a:t/>
            </a:r>
            <a:br>
              <a:rPr kumimoji="0" lang="bg-BG" sz="2000" b="1" i="0" u="none" strike="noStrike" kern="1200" cap="none" spc="0" normalizeH="0" baseline="0" noProof="0" smtClean="0">
                <a:ln>
                  <a:noFill/>
                </a:ln>
                <a:solidFill>
                  <a:srgbClr val="FFFF99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Cambria" pitchFamily="18" charset="0"/>
                <a:ea typeface="+mj-ea"/>
                <a:cs typeface="+mj-cs"/>
              </a:rPr>
            </a:br>
            <a:r>
              <a:rPr kumimoji="0" lang="bg-BG" sz="2000" b="1" i="0" u="none" strike="noStrike" kern="1200" cap="none" spc="0" normalizeH="0" baseline="0" noProof="0" smtClean="0">
                <a:ln>
                  <a:noFill/>
                </a:ln>
                <a:solidFill>
                  <a:srgbClr val="FFFF99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Cambria" pitchFamily="18" charset="0"/>
                <a:ea typeface="+mj-ea"/>
                <a:cs typeface="+mj-cs"/>
              </a:rPr>
              <a:t/>
            </a:r>
            <a:br>
              <a:rPr kumimoji="0" lang="bg-BG" sz="2000" b="1" i="0" u="none" strike="noStrike" kern="1200" cap="none" spc="0" normalizeH="0" baseline="0" noProof="0" smtClean="0">
                <a:ln>
                  <a:noFill/>
                </a:ln>
                <a:solidFill>
                  <a:srgbClr val="FFFF99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Cambria" pitchFamily="18" charset="0"/>
                <a:ea typeface="+mj-ea"/>
                <a:cs typeface="+mj-cs"/>
              </a:rPr>
            </a:br>
            <a:r>
              <a:rPr kumimoji="0" lang="bg-BG" sz="2000" b="1" i="0" u="none" strike="noStrike" kern="1200" cap="none" spc="0" normalizeH="0" baseline="0" noProof="0" smtClean="0">
                <a:ln>
                  <a:noFill/>
                </a:ln>
                <a:solidFill>
                  <a:srgbClr val="FFFF99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Cambria" pitchFamily="18" charset="0"/>
                <a:ea typeface="+mj-ea"/>
                <a:cs typeface="+mj-cs"/>
              </a:rPr>
              <a:t>ОБУЧЕНИЕ НА ТЕМА</a:t>
            </a:r>
            <a:br>
              <a:rPr kumimoji="0" lang="bg-BG" sz="2000" b="1" i="0" u="none" strike="noStrike" kern="1200" cap="none" spc="0" normalizeH="0" baseline="0" noProof="0" smtClean="0">
                <a:ln>
                  <a:noFill/>
                </a:ln>
                <a:solidFill>
                  <a:srgbClr val="FFFF99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Cambria" pitchFamily="18" charset="0"/>
                <a:ea typeface="+mj-ea"/>
                <a:cs typeface="+mj-cs"/>
              </a:rPr>
            </a:br>
            <a:r>
              <a:rPr kumimoji="0" 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FFFF99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Cambria" pitchFamily="18" charset="0"/>
                <a:ea typeface="+mj-ea"/>
                <a:cs typeface="+mj-cs"/>
              </a:rPr>
              <a:t/>
            </a:r>
            <a:br>
              <a:rPr kumimoji="0" 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FFFF99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Cambria" pitchFamily="18" charset="0"/>
                <a:ea typeface="+mj-ea"/>
                <a:cs typeface="+mj-cs"/>
              </a:rPr>
            </a:br>
            <a:r>
              <a:rPr kumimoji="0" lang="bg-BG" sz="2000" b="1" i="0" u="none" strike="noStrike" kern="1200" cap="none" spc="0" normalizeH="0" baseline="0" noProof="0" smtClean="0">
                <a:ln>
                  <a:noFill/>
                </a:ln>
                <a:solidFill>
                  <a:srgbClr val="FFFF99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Cambria" pitchFamily="18" charset="0"/>
                <a:ea typeface="+mn-ea"/>
                <a:cs typeface="Arial" charset="0"/>
              </a:rPr>
              <a:t>„Вътрешен контрол - приложимо законодателство. Елементи на СФУК и практическо приложение; отговорности, свързани с въвеждането на СФУК. Специфика на дейността на съдилищата.“</a:t>
            </a:r>
            <a:endParaRPr kumimoji="0" lang="bg-BG" sz="2000" b="1" i="0" u="none" strike="noStrike" kern="1200" cap="none" spc="0" normalizeH="0" baseline="0" noProof="0" dirty="0">
              <a:ln>
                <a:noFill/>
              </a:ln>
              <a:solidFill>
                <a:srgbClr val="FFFF99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Cambria" pitchFamily="18" charset="0"/>
              <a:ea typeface="+mn-ea"/>
              <a:cs typeface="Arial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4632325" y="5661025"/>
            <a:ext cx="2187575" cy="1163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r>
              <a:rPr lang="bg-BG" sz="1200" b="1" dirty="0">
                <a:solidFill>
                  <a:srgbClr val="FFFF99"/>
                </a:solidFill>
                <a:latin typeface="Cambria" pitchFamily="18" charset="0"/>
              </a:rPr>
              <a:t>ЛЕКТОР</a:t>
            </a:r>
          </a:p>
          <a:p>
            <a:pPr algn="r"/>
            <a:endParaRPr lang="ru-RU" sz="1200" b="1" dirty="0">
              <a:solidFill>
                <a:srgbClr val="FFFF99"/>
              </a:solidFill>
              <a:latin typeface="Cambria" pitchFamily="18" charset="0"/>
            </a:endParaRPr>
          </a:p>
          <a:p>
            <a:pPr algn="r"/>
            <a:r>
              <a:rPr lang="bg-BG" sz="1200" b="1" dirty="0" smtClean="0">
                <a:solidFill>
                  <a:srgbClr val="FFFF99"/>
                </a:solidFill>
                <a:latin typeface="Cambria" pitchFamily="18" charset="0"/>
              </a:rPr>
              <a:t>Ася Бъчварова</a:t>
            </a:r>
            <a:endParaRPr lang="bg-BG" sz="1200" b="1" dirty="0">
              <a:solidFill>
                <a:srgbClr val="FFFF99"/>
              </a:solidFill>
              <a:latin typeface="Cambria" pitchFamily="18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6864350" y="5668963"/>
            <a:ext cx="2187575" cy="1163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r>
              <a:rPr lang="bg-BG" sz="1200" b="1" dirty="0" smtClean="0">
                <a:solidFill>
                  <a:srgbClr val="FFFF99"/>
                </a:solidFill>
                <a:latin typeface="Cambria" pitchFamily="18" charset="0"/>
              </a:rPr>
              <a:t>13 </a:t>
            </a:r>
            <a:r>
              <a:rPr lang="bg-BG" sz="1200" b="1" dirty="0">
                <a:solidFill>
                  <a:srgbClr val="FFFF99"/>
                </a:solidFill>
                <a:latin typeface="Cambria" pitchFamily="18" charset="0"/>
              </a:rPr>
              <a:t>- </a:t>
            </a:r>
            <a:r>
              <a:rPr lang="bg-BG" sz="1200" b="1" dirty="0" smtClean="0">
                <a:solidFill>
                  <a:srgbClr val="FFFF99"/>
                </a:solidFill>
                <a:latin typeface="Cambria" pitchFamily="18" charset="0"/>
              </a:rPr>
              <a:t>15 </a:t>
            </a:r>
            <a:r>
              <a:rPr lang="bg-BG" sz="1200" b="1" dirty="0">
                <a:solidFill>
                  <a:srgbClr val="FFFF99"/>
                </a:solidFill>
                <a:latin typeface="Cambria" pitchFamily="18" charset="0"/>
              </a:rPr>
              <a:t>март 2014 г.</a:t>
            </a:r>
          </a:p>
          <a:p>
            <a:pPr algn="r"/>
            <a:endParaRPr lang="ru-RU" sz="1200" b="1" dirty="0">
              <a:solidFill>
                <a:srgbClr val="FFFF99"/>
              </a:solidFill>
              <a:latin typeface="Cambria" pitchFamily="18" charset="0"/>
            </a:endParaRPr>
          </a:p>
          <a:p>
            <a:pPr algn="r"/>
            <a:r>
              <a:rPr lang="bg-BG" sz="1200" b="1" dirty="0">
                <a:solidFill>
                  <a:srgbClr val="FFFF99"/>
                </a:solidFill>
                <a:latin typeface="Cambria" pitchFamily="18" charset="0"/>
              </a:rPr>
              <a:t>гр. </a:t>
            </a:r>
            <a:r>
              <a:rPr lang="bg-BG" sz="1200" b="1" dirty="0" smtClean="0">
                <a:solidFill>
                  <a:srgbClr val="FFFF99"/>
                </a:solidFill>
                <a:latin typeface="Cambria" pitchFamily="18" charset="0"/>
              </a:rPr>
              <a:t>Севлиево</a:t>
            </a:r>
            <a:endParaRPr lang="bg-BG" sz="1200" b="1" dirty="0">
              <a:solidFill>
                <a:srgbClr val="FFFF99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96992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57200" y="76200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bg-BG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Същност и елементи на управлението на риска</a:t>
            </a:r>
          </a:p>
        </p:txBody>
      </p:sp>
      <p:sp>
        <p:nvSpPr>
          <p:cNvPr id="6" name="Footer Placeholder 3"/>
          <p:cNvSpPr>
            <a:spLocks noGrp="1"/>
          </p:cNvSpPr>
          <p:nvPr>
            <p:ph idx="4294967295"/>
          </p:nvPr>
        </p:nvSpPr>
        <p:spPr>
          <a:xfrm>
            <a:off x="228600" y="1981200"/>
            <a:ext cx="8458200" cy="3797491"/>
          </a:xfrm>
          <a:prstGeom prst="rect">
            <a:avLst/>
          </a:prstGeom>
        </p:spPr>
        <p:txBody>
          <a:bodyPr>
            <a:noAutofit/>
          </a:bodyPr>
          <a:lstStyle/>
          <a:p>
            <a:pPr algn="just">
              <a:lnSpc>
                <a:spcPct val="80000"/>
              </a:lnSpc>
              <a:buNone/>
            </a:pPr>
            <a:r>
              <a:rPr lang="bg-BG" sz="2100" dirty="0">
                <a:latin typeface="Cambria" panose="02040503050406030204" pitchFamily="18" charset="0"/>
              </a:rPr>
              <a:t>Основни понятия:</a:t>
            </a:r>
          </a:p>
          <a:p>
            <a:pPr algn="just">
              <a:lnSpc>
                <a:spcPct val="80000"/>
              </a:lnSpc>
            </a:pPr>
            <a:r>
              <a:rPr lang="ru-RU" sz="2100" b="1" i="1" dirty="0">
                <a:latin typeface="Cambria" panose="02040503050406030204" pitchFamily="18" charset="0"/>
              </a:rPr>
              <a:t>Риск </a:t>
            </a:r>
            <a:r>
              <a:rPr lang="ru-RU" sz="2100" dirty="0">
                <a:latin typeface="Cambria" panose="02040503050406030204" pitchFamily="18" charset="0"/>
              </a:rPr>
              <a:t>е възможността да настъпи събитие, което може да повлияе негативно върху способностите на институцията да постигне целите си. Рискът се измерва с неговия ефект и с вероятността от настъпването му.</a:t>
            </a:r>
            <a:endParaRPr lang="ru-RU" sz="2100" b="1" i="1" dirty="0">
              <a:latin typeface="Cambria" panose="02040503050406030204" pitchFamily="18" charset="0"/>
            </a:endParaRPr>
          </a:p>
          <a:p>
            <a:pPr algn="just">
              <a:lnSpc>
                <a:spcPct val="80000"/>
              </a:lnSpc>
            </a:pPr>
            <a:r>
              <a:rPr lang="ru-RU" sz="2100" b="1" i="1" dirty="0">
                <a:latin typeface="Cambria" panose="02040503050406030204" pitchFamily="18" charset="0"/>
              </a:rPr>
              <a:t>Процес на </a:t>
            </a:r>
            <a:r>
              <a:rPr lang="ru-RU" sz="2100" i="1" dirty="0">
                <a:latin typeface="Cambria" panose="02040503050406030204" pitchFamily="18" charset="0"/>
              </a:rPr>
              <a:t>управление на риска </a:t>
            </a:r>
            <a:r>
              <a:rPr lang="ru-RU" sz="2100" dirty="0">
                <a:latin typeface="Cambria" panose="02040503050406030204" pitchFamily="18" charset="0"/>
              </a:rPr>
              <a:t>е последователността от действия на администрацията, насочени към изследване и въздействие върху съществуващите рискове.</a:t>
            </a:r>
          </a:p>
          <a:p>
            <a:pPr algn="just">
              <a:lnSpc>
                <a:spcPct val="80000"/>
              </a:lnSpc>
            </a:pPr>
            <a:r>
              <a:rPr lang="ru-RU" sz="2100" dirty="0">
                <a:latin typeface="Cambria" panose="02040503050406030204" pitchFamily="18" charset="0"/>
              </a:rPr>
              <a:t>Процесът е систематичен и подпомага всички протичащи в дадена публична организация процеси.</a:t>
            </a:r>
            <a:endParaRPr lang="ru-RU" sz="2100" b="1" i="1" dirty="0">
              <a:latin typeface="Cambria" panose="02040503050406030204" pitchFamily="18" charset="0"/>
            </a:endParaRPr>
          </a:p>
          <a:p>
            <a:pPr algn="just">
              <a:lnSpc>
                <a:spcPct val="80000"/>
              </a:lnSpc>
            </a:pPr>
            <a:r>
              <a:rPr lang="ru-RU" sz="2100" b="1" i="1" dirty="0">
                <a:latin typeface="Cambria" panose="02040503050406030204" pitchFamily="18" charset="0"/>
              </a:rPr>
              <a:t>Система </a:t>
            </a:r>
            <a:r>
              <a:rPr lang="ru-RU" sz="2100" i="1" dirty="0">
                <a:latin typeface="Cambria" panose="02040503050406030204" pitchFamily="18" charset="0"/>
              </a:rPr>
              <a:t>/модел/ по управление </a:t>
            </a:r>
            <a:r>
              <a:rPr lang="ru-RU" sz="2100" b="1" i="1" dirty="0">
                <a:latin typeface="Cambria" panose="02040503050406030204" pitchFamily="18" charset="0"/>
              </a:rPr>
              <a:t>на риска </a:t>
            </a:r>
            <a:r>
              <a:rPr lang="ru-RU" sz="2100" dirty="0">
                <a:latin typeface="Cambria" panose="02040503050406030204" pitchFamily="18" charset="0"/>
              </a:rPr>
              <a:t>е механизъм за вземане на решения, подпомагащ институцията за постигане на неговите цели, и чрез който ресурсите на ведомството се разпределят така, че да се получи оптимално третиране на риска.</a:t>
            </a:r>
            <a:r>
              <a:rPr lang="bg-BG" sz="2100" dirty="0">
                <a:latin typeface="Cambria" panose="020405030504060302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769374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57200" y="76200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bg-BG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Същност и елементи на управлението на риска</a:t>
            </a:r>
          </a:p>
        </p:txBody>
      </p:sp>
      <p:sp>
        <p:nvSpPr>
          <p:cNvPr id="6" name="Footer Placeholder 3"/>
          <p:cNvSpPr>
            <a:spLocks noGrp="1"/>
          </p:cNvSpPr>
          <p:nvPr>
            <p:ph idx="4294967295"/>
          </p:nvPr>
        </p:nvSpPr>
        <p:spPr>
          <a:xfrm>
            <a:off x="251520" y="2204864"/>
            <a:ext cx="8458200" cy="3797491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bg-BG" sz="2200" dirty="0">
                <a:latin typeface="Cambria" panose="02040503050406030204" pitchFamily="18" charset="0"/>
              </a:rPr>
              <a:t>Идентифициране и анализиране на рисковете; </a:t>
            </a:r>
          </a:p>
          <a:p>
            <a:pPr>
              <a:lnSpc>
                <a:spcPct val="80000"/>
              </a:lnSpc>
            </a:pPr>
            <a:r>
              <a:rPr lang="bg-BG" sz="2200" dirty="0">
                <a:latin typeface="Cambria" panose="02040503050406030204" pitchFamily="18" charset="0"/>
              </a:rPr>
              <a:t>Оценка на отделните рискове; </a:t>
            </a:r>
          </a:p>
          <a:p>
            <a:pPr>
              <a:lnSpc>
                <a:spcPct val="80000"/>
              </a:lnSpc>
            </a:pPr>
            <a:r>
              <a:rPr lang="bg-BG" sz="2200" dirty="0">
                <a:latin typeface="Cambria" panose="02040503050406030204" pitchFamily="18" charset="0"/>
              </a:rPr>
              <a:t>Групиране и приоритизиране на рискове</a:t>
            </a:r>
          </a:p>
          <a:p>
            <a:pPr>
              <a:lnSpc>
                <a:spcPct val="80000"/>
              </a:lnSpc>
            </a:pPr>
            <a:r>
              <a:rPr lang="bg-BG" sz="2200" dirty="0">
                <a:latin typeface="Cambria" panose="02040503050406030204" pitchFamily="18" charset="0"/>
              </a:rPr>
              <a:t>Определяне и внедряване на контролните дейности; </a:t>
            </a:r>
          </a:p>
          <a:p>
            <a:pPr>
              <a:lnSpc>
                <a:spcPct val="80000"/>
              </a:lnSpc>
            </a:pPr>
            <a:r>
              <a:rPr lang="bg-BG" sz="2200" dirty="0">
                <a:latin typeface="Cambria" panose="02040503050406030204" pitchFamily="18" charset="0"/>
              </a:rPr>
              <a:t>Мониторинг и проследяване на процеса по управлението на риска; </a:t>
            </a:r>
          </a:p>
          <a:p>
            <a:pPr>
              <a:lnSpc>
                <a:spcPct val="80000"/>
              </a:lnSpc>
            </a:pPr>
            <a:r>
              <a:rPr lang="bg-BG" sz="2200" dirty="0">
                <a:latin typeface="Cambria" panose="02040503050406030204" pitchFamily="18" charset="0"/>
              </a:rPr>
              <a:t>Докладване на възможни събития, които биха повлияли негативно върху постигане на целите на конкретната административна структура от публичния сектор </a:t>
            </a:r>
          </a:p>
          <a:p>
            <a:pPr>
              <a:lnSpc>
                <a:spcPct val="80000"/>
              </a:lnSpc>
            </a:pPr>
            <a:r>
              <a:rPr lang="bg-BG" sz="2200" dirty="0">
                <a:solidFill>
                  <a:srgbClr val="FF0000"/>
                </a:solidFill>
                <a:latin typeface="Cambria" panose="02040503050406030204" pitchFamily="18" charset="0"/>
              </a:rPr>
              <a:t>Документиране на всеки етап от процеса</a:t>
            </a:r>
          </a:p>
          <a:p>
            <a:pPr>
              <a:lnSpc>
                <a:spcPct val="80000"/>
              </a:lnSpc>
              <a:buNone/>
            </a:pPr>
            <a:endParaRPr lang="bg-BG" sz="21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28440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57200" y="76200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bg-BG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Същност и елементи на управлението на риска</a:t>
            </a:r>
          </a:p>
        </p:txBody>
      </p:sp>
      <p:sp>
        <p:nvSpPr>
          <p:cNvPr id="6" name="Footer Placeholder 3"/>
          <p:cNvSpPr>
            <a:spLocks noGrp="1"/>
          </p:cNvSpPr>
          <p:nvPr>
            <p:ph idx="4294967295"/>
          </p:nvPr>
        </p:nvSpPr>
        <p:spPr>
          <a:xfrm>
            <a:off x="152400" y="1905000"/>
            <a:ext cx="8763000" cy="3797491"/>
          </a:xfrm>
          <a:prstGeom prst="rect">
            <a:avLst/>
          </a:prstGeom>
        </p:spPr>
        <p:txBody>
          <a:bodyPr>
            <a:noAutofit/>
          </a:bodyPr>
          <a:lstStyle/>
          <a:p>
            <a:pPr marL="88900" indent="0">
              <a:lnSpc>
                <a:spcPct val="90000"/>
              </a:lnSpc>
              <a:spcBef>
                <a:spcPts val="1200"/>
              </a:spcBef>
              <a:buNone/>
            </a:pPr>
            <a:r>
              <a:rPr lang="ru-RU" sz="2100" dirty="0">
                <a:latin typeface="Cambria" panose="02040503050406030204" pitchFamily="18" charset="0"/>
              </a:rPr>
              <a:t>Всяка дейност съдържа риск - </a:t>
            </a:r>
            <a:r>
              <a:rPr lang="ru-RU" sz="2100" b="1" dirty="0">
                <a:latin typeface="Cambria" panose="02040503050406030204" pitchFamily="18" charset="0"/>
              </a:rPr>
              <a:t>присъщ риск</a:t>
            </a:r>
            <a:r>
              <a:rPr lang="ru-RU" sz="2100" dirty="0">
                <a:latin typeface="Cambria" panose="02040503050406030204" pitchFamily="18" charset="0"/>
              </a:rPr>
              <a:t>. </a:t>
            </a:r>
          </a:p>
          <a:p>
            <a:pPr marL="88900" indent="0">
              <a:lnSpc>
                <a:spcPct val="90000"/>
              </a:lnSpc>
              <a:spcBef>
                <a:spcPts val="1200"/>
              </a:spcBef>
              <a:buNone/>
            </a:pPr>
            <a:r>
              <a:rPr lang="ru-RU" sz="2100" dirty="0" err="1" smtClean="0">
                <a:latin typeface="Cambria" panose="02040503050406030204" pitchFamily="18" charset="0"/>
              </a:rPr>
              <a:t>Целта</a:t>
            </a:r>
            <a:r>
              <a:rPr lang="ru-RU" sz="2100" dirty="0" smtClean="0">
                <a:latin typeface="Cambria" panose="02040503050406030204" pitchFamily="18" charset="0"/>
              </a:rPr>
              <a:t> </a:t>
            </a:r>
            <a:r>
              <a:rPr lang="ru-RU" sz="2100" dirty="0">
                <a:latin typeface="Cambria" panose="02040503050406030204" pitchFamily="18" charset="0"/>
              </a:rPr>
              <a:t>на управлението на риска е да намали вероятността от настъпването на потенциалното  събитие и неговото негативно влияние. </a:t>
            </a:r>
          </a:p>
          <a:p>
            <a:pPr marL="88900" indent="0">
              <a:lnSpc>
                <a:spcPct val="90000"/>
              </a:lnSpc>
              <a:spcBef>
                <a:spcPts val="1200"/>
              </a:spcBef>
              <a:buNone/>
            </a:pPr>
            <a:r>
              <a:rPr lang="ru-RU" sz="2100" dirty="0">
                <a:latin typeface="Cambria" panose="02040503050406030204" pitchFamily="18" charset="0"/>
              </a:rPr>
              <a:t>Намаляването на вероятността и влиянието се постига чрез избора на подходящи реакции на риска. След предприемане на конкретни действия (</a:t>
            </a:r>
            <a:r>
              <a:rPr lang="ru-RU" sz="2100" b="1" dirty="0">
                <a:latin typeface="Cambria" panose="02040503050406030204" pitchFamily="18" charset="0"/>
              </a:rPr>
              <a:t>реакция на риска</a:t>
            </a:r>
            <a:r>
              <a:rPr lang="ru-RU" sz="2100" dirty="0">
                <a:latin typeface="Cambria" panose="02040503050406030204" pitchFamily="18" charset="0"/>
              </a:rPr>
              <a:t>) продължава да съществува риск, който се нарича </a:t>
            </a:r>
            <a:r>
              <a:rPr lang="ru-RU" sz="2100" b="1" dirty="0">
                <a:latin typeface="Cambria" panose="02040503050406030204" pitchFamily="18" charset="0"/>
              </a:rPr>
              <a:t>остатъчен риск</a:t>
            </a:r>
            <a:r>
              <a:rPr lang="ru-RU" sz="2100" dirty="0">
                <a:latin typeface="Cambria" panose="02040503050406030204" pitchFamily="18" charset="0"/>
              </a:rPr>
              <a:t>, и по същество изразява факта, че рискът не може да бъде премахнат изцяло.</a:t>
            </a:r>
          </a:p>
          <a:p>
            <a:pPr marL="88900" indent="0">
              <a:lnSpc>
                <a:spcPct val="90000"/>
              </a:lnSpc>
              <a:spcBef>
                <a:spcPts val="1200"/>
              </a:spcBef>
              <a:buNone/>
            </a:pPr>
            <a:r>
              <a:rPr lang="ru-RU" sz="2100" dirty="0">
                <a:latin typeface="Cambria" panose="02040503050406030204" pitchFamily="18" charset="0"/>
              </a:rPr>
              <a:t>Отговорност на ръководителя е да реши дали равнището на остатъчния риск е приемливо за организацията или е необходимо да бъдат предприети допълнителни действия за неговото намаляване. </a:t>
            </a:r>
            <a:endParaRPr lang="bg-BG" sz="2100" dirty="0">
              <a:latin typeface="Cambria" panose="02040503050406030204" pitchFamily="18" charset="0"/>
            </a:endParaRPr>
          </a:p>
          <a:p>
            <a:pPr>
              <a:lnSpc>
                <a:spcPct val="80000"/>
              </a:lnSpc>
              <a:spcBef>
                <a:spcPts val="1200"/>
              </a:spcBef>
              <a:buNone/>
            </a:pPr>
            <a:endParaRPr lang="bg-BG" sz="21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9552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57200" y="76200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bg-BG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Същност и елементи на управлението на риска</a:t>
            </a:r>
          </a:p>
        </p:txBody>
      </p:sp>
      <p:sp>
        <p:nvSpPr>
          <p:cNvPr id="6" name="Footer Placeholder 3"/>
          <p:cNvSpPr>
            <a:spLocks noGrp="1"/>
          </p:cNvSpPr>
          <p:nvPr>
            <p:ph idx="4294967295"/>
          </p:nvPr>
        </p:nvSpPr>
        <p:spPr>
          <a:xfrm>
            <a:off x="251520" y="1875589"/>
            <a:ext cx="8663880" cy="3857667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80000"/>
              </a:lnSpc>
              <a:spcBef>
                <a:spcPts val="1800"/>
              </a:spcBef>
              <a:buNone/>
            </a:pPr>
            <a:r>
              <a:rPr lang="ru-RU" sz="1800" dirty="0">
                <a:latin typeface="Cambria" panose="02040503050406030204" pitchFamily="18" charset="0"/>
              </a:rPr>
              <a:t>Рамка за управление на риска:</a:t>
            </a:r>
          </a:p>
          <a:p>
            <a:pPr marL="0" indent="0">
              <a:lnSpc>
                <a:spcPct val="80000"/>
              </a:lnSpc>
              <a:spcBef>
                <a:spcPts val="1800"/>
              </a:spcBef>
              <a:buNone/>
            </a:pPr>
            <a:r>
              <a:rPr lang="bg-BG" sz="1800" b="1" dirty="0">
                <a:latin typeface="Cambria" panose="02040503050406030204" pitchFamily="18" charset="0"/>
              </a:rPr>
              <a:t>1. Оценка на вътрешната /контролна/ среда</a:t>
            </a:r>
            <a:r>
              <a:rPr lang="bg-BG" sz="1800" dirty="0">
                <a:latin typeface="Cambria" panose="02040503050406030204" pitchFamily="18" charset="0"/>
              </a:rPr>
              <a:t> – обобщена информация от например анкети</a:t>
            </a:r>
            <a:r>
              <a:rPr lang="en-US" sz="1800" dirty="0">
                <a:latin typeface="Cambria" panose="02040503050406030204" pitchFamily="18" charset="0"/>
              </a:rPr>
              <a:t>/</a:t>
            </a:r>
            <a:r>
              <a:rPr lang="bg-BG" sz="1800" dirty="0">
                <a:latin typeface="Cambria" panose="02040503050406030204" pitchFamily="18" charset="0"/>
              </a:rPr>
              <a:t>въпросници;   </a:t>
            </a:r>
            <a:endParaRPr lang="bg-BG" sz="1800" b="1" dirty="0">
              <a:latin typeface="Cambria" panose="02040503050406030204" pitchFamily="18" charset="0"/>
            </a:endParaRPr>
          </a:p>
          <a:p>
            <a:pPr marL="0" indent="0">
              <a:lnSpc>
                <a:spcPct val="80000"/>
              </a:lnSpc>
              <a:spcBef>
                <a:spcPts val="1800"/>
              </a:spcBef>
              <a:buNone/>
            </a:pPr>
            <a:r>
              <a:rPr lang="bg-BG" sz="1800" b="1" dirty="0">
                <a:latin typeface="Cambria" panose="02040503050406030204" pitchFamily="18" charset="0"/>
              </a:rPr>
              <a:t>2. Определяне целите на организацията</a:t>
            </a:r>
            <a:r>
              <a:rPr lang="bg-BG" sz="1800" dirty="0">
                <a:latin typeface="Cambria" panose="02040503050406030204" pitchFamily="18" charset="0"/>
              </a:rPr>
              <a:t> – разработен и утвърден стратегически</a:t>
            </a:r>
            <a:r>
              <a:rPr lang="ru-RU" sz="1800" dirty="0">
                <a:latin typeface="Cambria" panose="02040503050406030204" pitchFamily="18" charset="0"/>
              </a:rPr>
              <a:t> </a:t>
            </a:r>
            <a:r>
              <a:rPr lang="bg-BG" sz="1800" dirty="0">
                <a:latin typeface="Cambria" panose="02040503050406030204" pitchFamily="18" charset="0"/>
              </a:rPr>
              <a:t>и оперативен планове, с ясно дефинирани стратегически и оперативни цели;</a:t>
            </a:r>
            <a:endParaRPr lang="bg-BG" sz="1800" b="1" dirty="0">
              <a:latin typeface="Cambria" panose="02040503050406030204" pitchFamily="18" charset="0"/>
            </a:endParaRPr>
          </a:p>
          <a:p>
            <a:pPr marL="0" indent="0">
              <a:lnSpc>
                <a:spcPct val="80000"/>
              </a:lnSpc>
              <a:spcBef>
                <a:spcPts val="1800"/>
              </a:spcBef>
              <a:buNone/>
            </a:pPr>
            <a:r>
              <a:rPr lang="bg-BG" sz="1800" b="1" dirty="0">
                <a:latin typeface="Cambria" panose="02040503050406030204" pitchFamily="18" charset="0"/>
              </a:rPr>
              <a:t>3. Идентифициране на събитията</a:t>
            </a:r>
            <a:r>
              <a:rPr lang="bg-BG" sz="1800" dirty="0">
                <a:latin typeface="Cambria" panose="02040503050406030204" pitchFamily="18" charset="0"/>
              </a:rPr>
              <a:t> – потенциалните събития, които могат да повлияят негативно върху постигането на целите в  институцията;</a:t>
            </a:r>
            <a:endParaRPr lang="bg-BG" sz="1800" b="1" dirty="0">
              <a:latin typeface="Cambria" panose="02040503050406030204" pitchFamily="18" charset="0"/>
            </a:endParaRPr>
          </a:p>
          <a:p>
            <a:pPr marL="0" indent="0">
              <a:lnSpc>
                <a:spcPct val="80000"/>
              </a:lnSpc>
              <a:spcBef>
                <a:spcPts val="1800"/>
              </a:spcBef>
              <a:buNone/>
            </a:pPr>
            <a:r>
              <a:rPr lang="bg-BG" sz="1800" b="1" dirty="0">
                <a:latin typeface="Cambria" panose="02040503050406030204" pitchFamily="18" charset="0"/>
              </a:rPr>
              <a:t>4. Оценка на риска</a:t>
            </a:r>
            <a:r>
              <a:rPr lang="bg-BG" sz="1800" dirty="0">
                <a:latin typeface="Cambria" panose="02040503050406030204" pitchFamily="18" charset="0"/>
              </a:rPr>
              <a:t>  - потенциалните събития трябва да бъдат оценени от гледна точка на вероятността  да настъпят, както  и въздействието, което ще окажат; </a:t>
            </a:r>
            <a:endParaRPr lang="bg-BG" sz="1800" b="1" dirty="0">
              <a:latin typeface="Cambria" panose="02040503050406030204" pitchFamily="18" charset="0"/>
            </a:endParaRPr>
          </a:p>
          <a:p>
            <a:pPr marL="0" indent="0">
              <a:lnSpc>
                <a:spcPct val="80000"/>
              </a:lnSpc>
              <a:spcBef>
                <a:spcPts val="1800"/>
              </a:spcBef>
              <a:buNone/>
            </a:pPr>
            <a:r>
              <a:rPr lang="bg-BG" sz="1800" b="1" dirty="0">
                <a:latin typeface="Cambria" panose="02040503050406030204" pitchFamily="18" charset="0"/>
              </a:rPr>
              <a:t>5. Определяне на реакция спрямо риска</a:t>
            </a:r>
            <a:r>
              <a:rPr lang="bg-BG" sz="1800" dirty="0">
                <a:latin typeface="Cambria" panose="02040503050406030204" pitchFamily="18" charset="0"/>
              </a:rPr>
              <a:t> – организацията избира евентуалната си реакция към събитията</a:t>
            </a:r>
          </a:p>
          <a:p>
            <a:pPr>
              <a:lnSpc>
                <a:spcPct val="80000"/>
              </a:lnSpc>
              <a:spcBef>
                <a:spcPts val="1800"/>
              </a:spcBef>
              <a:buNone/>
            </a:pPr>
            <a:endParaRPr lang="bg-BG" sz="18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40852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57200" y="76200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bg-BG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Същност и елементи на управлението на риска</a:t>
            </a:r>
          </a:p>
        </p:txBody>
      </p:sp>
      <p:sp>
        <p:nvSpPr>
          <p:cNvPr id="6" name="Footer Placeholder 3"/>
          <p:cNvSpPr>
            <a:spLocks noGrp="1"/>
          </p:cNvSpPr>
          <p:nvPr>
            <p:ph idx="4294967295"/>
          </p:nvPr>
        </p:nvSpPr>
        <p:spPr>
          <a:xfrm>
            <a:off x="539552" y="1988840"/>
            <a:ext cx="8159824" cy="3713651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90000"/>
              </a:lnSpc>
              <a:buNone/>
            </a:pPr>
            <a:r>
              <a:rPr lang="bg-BG" sz="2200" dirty="0">
                <a:latin typeface="Cambria" panose="02040503050406030204" pitchFamily="18" charset="0"/>
              </a:rPr>
              <a:t>Система за управление на риска в институцията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bg-BG" sz="2200" dirty="0">
                <a:latin typeface="Cambria" panose="02040503050406030204" pitchFamily="18" charset="0"/>
              </a:rPr>
              <a:t>Стратегия за управление на риска;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bg-BG" sz="2200" dirty="0">
                <a:latin typeface="Cambria" panose="02040503050406030204" pitchFamily="18" charset="0"/>
              </a:rPr>
              <a:t>Вътрешни правила за управление на риска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bg-BG" sz="2200" dirty="0">
                <a:latin typeface="Cambria" panose="02040503050406030204" pitchFamily="18" charset="0"/>
              </a:rPr>
              <a:t>Процедури за управлението на риска.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bg-BG" sz="2200" dirty="0">
                <a:latin typeface="Cambria" panose="02040503050406030204" pitchFamily="18" charset="0"/>
              </a:rPr>
              <a:t>Приложения – План за управление на риска </a:t>
            </a:r>
            <a:r>
              <a:rPr lang="en-US" sz="2200" dirty="0">
                <a:latin typeface="Cambria" panose="02040503050406030204" pitchFamily="18" charset="0"/>
              </a:rPr>
              <a:t>(</a:t>
            </a:r>
            <a:r>
              <a:rPr lang="bg-BG" sz="2200" dirty="0">
                <a:latin typeface="Cambria" panose="02040503050406030204" pitchFamily="18" charset="0"/>
              </a:rPr>
              <a:t>Риск регистър</a:t>
            </a:r>
            <a:r>
              <a:rPr lang="en-US" sz="2200" dirty="0">
                <a:latin typeface="Cambria" panose="02040503050406030204" pitchFamily="18" charset="0"/>
              </a:rPr>
              <a:t>)</a:t>
            </a:r>
            <a:r>
              <a:rPr lang="bg-BG" sz="2200" dirty="0">
                <a:latin typeface="Cambria" panose="02040503050406030204" pitchFamily="18" charset="0"/>
              </a:rPr>
              <a:t>; План за управление на остатъчния риск; Доклад за управление на риска</a:t>
            </a:r>
            <a:r>
              <a:rPr lang="bg-BG" sz="2200" dirty="0" smtClean="0">
                <a:latin typeface="Cambria" panose="02040503050406030204" pitchFamily="18" charset="0"/>
              </a:rPr>
              <a:t>; </a:t>
            </a:r>
            <a:r>
              <a:rPr lang="bg-BG" sz="2200" dirty="0" smtClean="0">
                <a:solidFill>
                  <a:srgbClr val="FF0000"/>
                </a:solidFill>
                <a:latin typeface="Cambria" panose="02040503050406030204" pitchFamily="18" charset="0"/>
              </a:rPr>
              <a:t>Опростени инструменти!</a:t>
            </a:r>
            <a:endParaRPr lang="bg-BG" sz="2200" dirty="0">
              <a:solidFill>
                <a:srgbClr val="FF0000"/>
              </a:solidFill>
              <a:latin typeface="Cambria" panose="02040503050406030204" pitchFamily="18" charset="0"/>
            </a:endParaRPr>
          </a:p>
          <a:p>
            <a:pPr>
              <a:lnSpc>
                <a:spcPct val="90000"/>
              </a:lnSpc>
              <a:buFontTx/>
              <a:buChar char="-"/>
            </a:pPr>
            <a:r>
              <a:rPr lang="bg-BG" sz="2200" dirty="0">
                <a:latin typeface="Cambria" panose="02040503050406030204" pitchFamily="18" charset="0"/>
              </a:rPr>
              <a:t>Вътрешни правила за планиране, мониторинг и оценка на дейността;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bg-BG" sz="2200" dirty="0" smtClean="0">
                <a:solidFill>
                  <a:srgbClr val="FF0000"/>
                </a:solidFill>
                <a:latin typeface="Cambria" panose="02040503050406030204" pitchFamily="18" charset="0"/>
              </a:rPr>
              <a:t>Годишна/6-Месечна/3-месечна </a:t>
            </a:r>
            <a:r>
              <a:rPr lang="bg-BG" sz="2200" dirty="0">
                <a:solidFill>
                  <a:srgbClr val="FF0000"/>
                </a:solidFill>
                <a:latin typeface="Cambria" panose="02040503050406030204" pitchFamily="18" charset="0"/>
              </a:rPr>
              <a:t>работна програма</a:t>
            </a:r>
            <a:r>
              <a:rPr lang="bg-BG" sz="2200" dirty="0" smtClean="0">
                <a:solidFill>
                  <a:srgbClr val="FF0000"/>
                </a:solidFill>
                <a:latin typeface="Cambria" panose="02040503050406030204" pitchFamily="18" charset="0"/>
              </a:rPr>
              <a:t>. </a:t>
            </a:r>
            <a:endParaRPr lang="bg-BG" sz="2200" dirty="0">
              <a:solidFill>
                <a:srgbClr val="FF0000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45023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67544" y="1052736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bg-BG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Идентифициране на рисковете. Оценка на отделни рискове</a:t>
            </a:r>
            <a:endParaRPr lang="bg-BG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sp>
        <p:nvSpPr>
          <p:cNvPr id="6" name="Footer Placeholder 3"/>
          <p:cNvSpPr>
            <a:spLocks noGrp="1"/>
          </p:cNvSpPr>
          <p:nvPr>
            <p:ph idx="4294967295"/>
          </p:nvPr>
        </p:nvSpPr>
        <p:spPr>
          <a:xfrm>
            <a:off x="152400" y="2409056"/>
            <a:ext cx="8763000" cy="368424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bg-BG" sz="2600" dirty="0">
                <a:latin typeface="Cambria" panose="02040503050406030204" pitchFamily="18" charset="0"/>
              </a:rPr>
              <a:t>Спрямо Вътрешните правила:</a:t>
            </a:r>
          </a:p>
          <a:p>
            <a:r>
              <a:rPr lang="bg-BG" sz="2200" dirty="0">
                <a:latin typeface="Cambria" panose="02040503050406030204" pitchFamily="18" charset="0"/>
              </a:rPr>
              <a:t>анализ на основните дейности и/или процеси, както и на напредъка по постигането на целите, въз основа на определени индикатори (критерии), по които към крайния срок се определя дали целта е постигната успешно;</a:t>
            </a:r>
          </a:p>
          <a:p>
            <a:r>
              <a:rPr lang="bg-BG" sz="2200" dirty="0">
                <a:latin typeface="Cambria" panose="02040503050406030204" pitchFamily="18" charset="0"/>
              </a:rPr>
              <a:t>определяне на неблагоприятните външни и вътрешни събития, които могат да настъпят и да повлияят на дейностите/процесите за постигане на дадена оперативна цел; </a:t>
            </a:r>
          </a:p>
          <a:p>
            <a:r>
              <a:rPr lang="bg-BG" sz="2200" dirty="0">
                <a:latin typeface="Cambria" panose="02040503050406030204" pitchFamily="18" charset="0"/>
              </a:rPr>
              <a:t>определяне на рисковите области и основните рискове</a:t>
            </a:r>
            <a:endParaRPr lang="bg-BG" sz="2600" dirty="0">
              <a:latin typeface="Cambria" panose="02040503050406030204" pitchFamily="18" charset="0"/>
            </a:endParaRPr>
          </a:p>
          <a:p>
            <a:pPr>
              <a:lnSpc>
                <a:spcPct val="90000"/>
              </a:lnSpc>
              <a:buNone/>
            </a:pPr>
            <a:endParaRPr lang="bg-BG" sz="22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9843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57200" y="76200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bg-BG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Идентифициране на рисковете. Оценка на отделни рискове</a:t>
            </a:r>
            <a:endParaRPr lang="bg-BG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sp>
        <p:nvSpPr>
          <p:cNvPr id="6" name="Footer Placeholder 3"/>
          <p:cNvSpPr>
            <a:spLocks noGrp="1"/>
          </p:cNvSpPr>
          <p:nvPr>
            <p:ph idx="4294967295"/>
          </p:nvPr>
        </p:nvSpPr>
        <p:spPr>
          <a:xfrm>
            <a:off x="152400" y="1905000"/>
            <a:ext cx="8763000" cy="4267200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buNone/>
            </a:pPr>
            <a:r>
              <a:rPr lang="bg-BG" sz="2400" i="1" dirty="0">
                <a:latin typeface="Cambria" panose="02040503050406030204" pitchFamily="18" charset="0"/>
              </a:rPr>
              <a:t>Идентифициране на:</a:t>
            </a:r>
          </a:p>
          <a:p>
            <a:pPr>
              <a:buNone/>
            </a:pPr>
            <a:endParaRPr lang="bg-BG" sz="1000" i="1" dirty="0">
              <a:latin typeface="Cambria" panose="02040503050406030204" pitchFamily="18" charset="0"/>
            </a:endParaRPr>
          </a:p>
          <a:p>
            <a:r>
              <a:rPr lang="bg-BG" sz="2400" dirty="0">
                <a:latin typeface="Cambria" panose="02040503050406030204" pitchFamily="18" charset="0"/>
              </a:rPr>
              <a:t>Влияние на външни рискове</a:t>
            </a:r>
          </a:p>
          <a:p>
            <a:r>
              <a:rPr lang="bg-BG" sz="2400" dirty="0">
                <a:latin typeface="Cambria" panose="02040503050406030204" pitchFamily="18" charset="0"/>
              </a:rPr>
              <a:t>Рискове на дейността  - </a:t>
            </a:r>
            <a:r>
              <a:rPr lang="bg-BG" sz="2400" dirty="0">
                <a:solidFill>
                  <a:srgbClr val="FF0000"/>
                </a:solidFill>
                <a:latin typeface="Cambria" panose="02040503050406030204" pitchFamily="18" charset="0"/>
              </a:rPr>
              <a:t>би могъл да бъде разделен на стратегически и оперативен</a:t>
            </a:r>
          </a:p>
          <a:p>
            <a:r>
              <a:rPr lang="bg-BG" sz="2400" dirty="0">
                <a:latin typeface="Cambria" panose="02040503050406030204" pitchFamily="18" charset="0"/>
              </a:rPr>
              <a:t>Рискове, свързани с управлението на човешките ресурси </a:t>
            </a:r>
          </a:p>
          <a:p>
            <a:r>
              <a:rPr lang="bg-BG" sz="2400" dirty="0">
                <a:latin typeface="Cambria" panose="02040503050406030204" pitchFamily="18" charset="0"/>
              </a:rPr>
              <a:t>Финансови рискове </a:t>
            </a:r>
            <a:r>
              <a:rPr lang="en-US" sz="2400" dirty="0">
                <a:latin typeface="Cambria" panose="02040503050406030204" pitchFamily="18" charset="0"/>
              </a:rPr>
              <a:t>(</a:t>
            </a:r>
            <a:r>
              <a:rPr lang="bg-BG" sz="2400" dirty="0">
                <a:latin typeface="Cambria" panose="02040503050406030204" pitchFamily="18" charset="0"/>
              </a:rPr>
              <a:t>правен риск вкл</a:t>
            </a:r>
            <a:r>
              <a:rPr lang="en-US" sz="2400" dirty="0">
                <a:latin typeface="Cambria" panose="02040503050406030204" pitchFamily="18" charset="0"/>
              </a:rPr>
              <a:t>)</a:t>
            </a:r>
            <a:endParaRPr lang="bg-BG" sz="2400" dirty="0">
              <a:latin typeface="Cambria" panose="02040503050406030204" pitchFamily="18" charset="0"/>
            </a:endParaRPr>
          </a:p>
          <a:p>
            <a:r>
              <a:rPr lang="bg-BG" sz="2400" dirty="0">
                <a:latin typeface="Cambria" panose="02040503050406030204" pitchFamily="18" charset="0"/>
              </a:rPr>
              <a:t>Инвестиционни и свързани с активи рискове </a:t>
            </a:r>
          </a:p>
          <a:p>
            <a:r>
              <a:rPr lang="bg-BG" sz="2400" dirty="0">
                <a:solidFill>
                  <a:srgbClr val="FF0000"/>
                </a:solidFill>
                <a:latin typeface="Cambria" panose="02040503050406030204" pitchFamily="18" charset="0"/>
              </a:rPr>
              <a:t>Рискове за репутацията </a:t>
            </a:r>
          </a:p>
        </p:txBody>
      </p:sp>
    </p:spTree>
    <p:extLst>
      <p:ext uri="{BB962C8B-B14F-4D97-AF65-F5344CB8AC3E}">
        <p14:creationId xmlns:p14="http://schemas.microsoft.com/office/powerpoint/2010/main" xmlns="" val="3081888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57200" y="76200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bg-BG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Идентифициране на рисковете. Оценка на отделни рискове</a:t>
            </a:r>
            <a:endParaRPr lang="bg-BG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sp>
        <p:nvSpPr>
          <p:cNvPr id="6" name="Footer Placeholder 3"/>
          <p:cNvSpPr>
            <a:spLocks noGrp="1"/>
          </p:cNvSpPr>
          <p:nvPr>
            <p:ph idx="4294967295"/>
          </p:nvPr>
        </p:nvSpPr>
        <p:spPr>
          <a:xfrm>
            <a:off x="467544" y="1988840"/>
            <a:ext cx="8447856" cy="4183360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buNone/>
            </a:pPr>
            <a:r>
              <a:rPr lang="bg-BG" sz="2400" i="1" dirty="0" smtClean="0">
                <a:latin typeface="Cambria" panose="02040503050406030204" pitchFamily="18" charset="0"/>
              </a:rPr>
              <a:t>За </a:t>
            </a:r>
            <a:r>
              <a:rPr lang="bg-BG" sz="2400" i="1" dirty="0">
                <a:latin typeface="Cambria" panose="02040503050406030204" pitchFamily="18" charset="0"/>
              </a:rPr>
              <a:t>идентифициране на рисковете:</a:t>
            </a:r>
          </a:p>
          <a:p>
            <a:pPr>
              <a:buNone/>
            </a:pPr>
            <a:endParaRPr lang="bg-BG" sz="2400" i="1" dirty="0">
              <a:latin typeface="Cambria" panose="02040503050406030204" pitchFamily="18" charset="0"/>
            </a:endParaRPr>
          </a:p>
          <a:p>
            <a:r>
              <a:rPr lang="bg-BG" sz="2400" dirty="0">
                <a:latin typeface="Cambria" panose="02040503050406030204" pitchFamily="18" charset="0"/>
              </a:rPr>
              <a:t>структурирани работни срещи (на различни нива в организационната структура); </a:t>
            </a:r>
          </a:p>
          <a:p>
            <a:r>
              <a:rPr lang="bg-BG" sz="2400" dirty="0">
                <a:latin typeface="Cambria" panose="02040503050406030204" pitchFamily="18" charset="0"/>
              </a:rPr>
              <a:t>мозъчна атака (брейнсторминг или активно колективно обсъждане); </a:t>
            </a:r>
          </a:p>
          <a:p>
            <a:r>
              <a:rPr lang="bg-BG" sz="2400" dirty="0">
                <a:latin typeface="Cambria" panose="02040503050406030204" pitchFamily="18" charset="0"/>
              </a:rPr>
              <a:t>индивидуални събеседвания; </a:t>
            </a:r>
          </a:p>
          <a:p>
            <a:r>
              <a:rPr lang="bg-BG" sz="2400" dirty="0">
                <a:latin typeface="Cambria" panose="02040503050406030204" pitchFamily="18" charset="0"/>
              </a:rPr>
              <a:t>контролни списъци (с отметки), или проверка-лист и разглеждане на всеки риск от проверка-листа; </a:t>
            </a:r>
          </a:p>
          <a:p>
            <a:pPr>
              <a:buNone/>
            </a:pPr>
            <a:endParaRPr lang="bg-BG" sz="2400" i="1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68550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57200" y="76200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bg-BG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Идентифициране на рисковете. Оценка на отделни рискове</a:t>
            </a:r>
            <a:endParaRPr lang="bg-BG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sp>
        <p:nvSpPr>
          <p:cNvPr id="6" name="Footer Placeholder 3"/>
          <p:cNvSpPr>
            <a:spLocks noGrp="1"/>
          </p:cNvSpPr>
          <p:nvPr>
            <p:ph idx="4294967295"/>
          </p:nvPr>
        </p:nvSpPr>
        <p:spPr>
          <a:xfrm>
            <a:off x="152400" y="1905000"/>
            <a:ext cx="8763000" cy="4267200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buNone/>
            </a:pPr>
            <a:r>
              <a:rPr lang="bg-BG" sz="2400" i="1" dirty="0">
                <a:latin typeface="Cambria" panose="02040503050406030204" pitchFamily="18" charset="0"/>
              </a:rPr>
              <a:t>За идентифициране на рисковете:</a:t>
            </a:r>
          </a:p>
          <a:p>
            <a:pPr>
              <a:buNone/>
            </a:pPr>
            <a:endParaRPr lang="bg-BG" sz="2400" i="1" dirty="0">
              <a:latin typeface="Cambria" panose="02040503050406030204" pitchFamily="18" charset="0"/>
            </a:endParaRPr>
          </a:p>
          <a:p>
            <a:r>
              <a:rPr lang="bg-BG" sz="2400" dirty="0">
                <a:latin typeface="Cambria" panose="02040503050406030204" pitchFamily="18" charset="0"/>
              </a:rPr>
              <a:t>разглеждане на опита от предишни инциденти по отношение на тяхната честота и влияние и обсъждане с други </a:t>
            </a:r>
            <a:r>
              <a:rPr lang="bg-BG" sz="2400" dirty="0" smtClean="0">
                <a:latin typeface="Cambria" panose="02040503050406030204" pitchFamily="18" charset="0"/>
              </a:rPr>
              <a:t>организации /съдилища/, </a:t>
            </a:r>
            <a:r>
              <a:rPr lang="bg-BG" sz="2400" dirty="0">
                <a:latin typeface="Cambria" panose="02040503050406030204" pitchFamily="18" charset="0"/>
              </a:rPr>
              <a:t>които са изложени на подобен риск. </a:t>
            </a:r>
          </a:p>
          <a:p>
            <a:r>
              <a:rPr lang="bg-BG" sz="2400" dirty="0">
                <a:latin typeface="Cambria" panose="02040503050406030204" pitchFamily="18" charset="0"/>
              </a:rPr>
              <a:t>SWOT анализ; </a:t>
            </a:r>
          </a:p>
          <a:p>
            <a:r>
              <a:rPr lang="bg-BG" sz="2400" dirty="0">
                <a:latin typeface="Cambria" panose="02040503050406030204" pitchFamily="18" charset="0"/>
              </a:rPr>
              <a:t>проучвания и анкети за определяне на рисковете; </a:t>
            </a:r>
          </a:p>
          <a:p>
            <a:r>
              <a:rPr lang="bg-BG" sz="2400" dirty="0">
                <a:latin typeface="Cambria" panose="02040503050406030204" pitchFamily="18" charset="0"/>
              </a:rPr>
              <a:t>вътрешни и външни източници на информация</a:t>
            </a:r>
            <a:r>
              <a:rPr lang="bg-BG" sz="2800" dirty="0">
                <a:latin typeface="Cambria" panose="02040503050406030204" pitchFamily="18" charset="0"/>
              </a:rPr>
              <a:t>.</a:t>
            </a:r>
            <a:endParaRPr lang="bg-BG" sz="2600" i="1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29624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23528" y="91784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bg-BG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Идентифициране на рисковете. Оценка на отделни рискове</a:t>
            </a:r>
            <a:endParaRPr lang="bg-BG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sp>
        <p:nvSpPr>
          <p:cNvPr id="6" name="Footer Placeholder 3"/>
          <p:cNvSpPr>
            <a:spLocks noGrp="1"/>
          </p:cNvSpPr>
          <p:nvPr>
            <p:ph idx="4294967295"/>
          </p:nvPr>
        </p:nvSpPr>
        <p:spPr>
          <a:xfrm>
            <a:off x="152400" y="2564904"/>
            <a:ext cx="8763000" cy="3612232"/>
          </a:xfrm>
          <a:prstGeom prst="rect">
            <a:avLst/>
          </a:prstGeom>
        </p:spPr>
        <p:txBody>
          <a:bodyPr>
            <a:noAutofit/>
          </a:bodyPr>
          <a:lstStyle/>
          <a:p>
            <a:pPr marL="533400" indent="-533400">
              <a:buNone/>
            </a:pPr>
            <a:r>
              <a:rPr lang="bg-BG" sz="2200" i="1" dirty="0">
                <a:latin typeface="Cambria" panose="02040503050406030204" pitchFamily="18" charset="0"/>
              </a:rPr>
              <a:t>Оценка на рисковете:</a:t>
            </a:r>
          </a:p>
          <a:p>
            <a:pPr marL="533400" indent="-533400">
              <a:buNone/>
            </a:pPr>
            <a:endParaRPr lang="bg-BG" sz="1000" i="1" dirty="0">
              <a:latin typeface="Cambria" panose="02040503050406030204" pitchFamily="18" charset="0"/>
            </a:endParaRPr>
          </a:p>
          <a:p>
            <a:pPr marL="533400" indent="-533400">
              <a:buNone/>
            </a:pPr>
            <a:r>
              <a:rPr lang="bg-BG" sz="2200" dirty="0">
                <a:latin typeface="Cambria" panose="02040503050406030204" pitchFamily="18" charset="0"/>
              </a:rPr>
              <a:t>Идентифицираните присъщи рискове се оценяват по петстепенна скала от 1 до 5 като:</a:t>
            </a:r>
          </a:p>
          <a:p>
            <a:pPr marL="1295400" lvl="2" indent="-381000"/>
            <a:r>
              <a:rPr lang="bg-BG" sz="2200" dirty="0">
                <a:latin typeface="Cambria" panose="02040503050406030204" pitchFamily="18" charset="0"/>
              </a:rPr>
              <a:t>“1” е най-ниската стойност;</a:t>
            </a:r>
          </a:p>
          <a:p>
            <a:pPr marL="1295400" lvl="2" indent="-381000"/>
            <a:r>
              <a:rPr lang="bg-BG" sz="2200" dirty="0">
                <a:latin typeface="Cambria" panose="02040503050406030204" pitchFamily="18" charset="0"/>
              </a:rPr>
              <a:t>„5" е най-високата стойност.</a:t>
            </a:r>
          </a:p>
          <a:p>
            <a:pPr marL="533400" indent="-533400">
              <a:buNone/>
            </a:pPr>
            <a:r>
              <a:rPr lang="bg-BG" sz="2200" dirty="0">
                <a:latin typeface="Cambria" panose="02040503050406030204" pitchFamily="18" charset="0"/>
              </a:rPr>
              <a:t>От гледна точка на тяхната:</a:t>
            </a:r>
          </a:p>
          <a:p>
            <a:pPr marL="533400" indent="-533400"/>
            <a:r>
              <a:rPr lang="bg-BG" sz="2200" dirty="0">
                <a:latin typeface="Cambria" panose="02040503050406030204" pitchFamily="18" charset="0"/>
              </a:rPr>
              <a:t> </a:t>
            </a:r>
            <a:r>
              <a:rPr lang="bg-BG" sz="2200" b="1" dirty="0">
                <a:latin typeface="Cambria" panose="02040503050406030204" pitchFamily="18" charset="0"/>
              </a:rPr>
              <a:t>вероятност</a:t>
            </a:r>
            <a:r>
              <a:rPr lang="bg-BG" sz="2200" dirty="0">
                <a:latin typeface="Cambria" panose="02040503050406030204" pitchFamily="18" charset="0"/>
              </a:rPr>
              <a:t> - до каква степен този риск може да се прояви в настоящето или в обозримо бъдеще (2-3 години)</a:t>
            </a:r>
          </a:p>
        </p:txBody>
      </p:sp>
    </p:spTree>
    <p:extLst>
      <p:ext uri="{BB962C8B-B14F-4D97-AF65-F5344CB8AC3E}">
        <p14:creationId xmlns:p14="http://schemas.microsoft.com/office/powerpoint/2010/main" xmlns="" val="1067244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57200" y="76200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just"/>
            <a:r>
              <a:rPr lang="bg-BG" sz="2800" dirty="0">
                <a:latin typeface="Cambria" panose="02040503050406030204" pitchFamily="18" charset="0"/>
              </a:rPr>
              <a:t>Идентифициране на рисковете. Оценка на отделни рискове</a:t>
            </a:r>
          </a:p>
        </p:txBody>
      </p:sp>
      <p:sp>
        <p:nvSpPr>
          <p:cNvPr id="6" name="Footer Placeholder 3"/>
          <p:cNvSpPr>
            <a:spLocks noGrp="1"/>
          </p:cNvSpPr>
          <p:nvPr>
            <p:ph idx="4294967295"/>
          </p:nvPr>
        </p:nvSpPr>
        <p:spPr>
          <a:xfrm>
            <a:off x="152400" y="1905000"/>
            <a:ext cx="3276600" cy="42672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533400" indent="-533400">
              <a:buNone/>
            </a:pPr>
            <a:r>
              <a:rPr lang="bg-BG" sz="2400" i="1" dirty="0">
                <a:latin typeface="Cambria" panose="02040503050406030204" pitchFamily="18" charset="0"/>
              </a:rPr>
              <a:t>Оценка на рисковете по отношение на ВЕРОЯТНОСТ:</a:t>
            </a:r>
          </a:p>
          <a:p>
            <a:pPr marL="533400" indent="-533400">
              <a:buNone/>
            </a:pPr>
            <a:endParaRPr lang="bg-BG" sz="2200" dirty="0">
              <a:latin typeface="Cambria" panose="02040503050406030204" pitchFamily="18" charset="0"/>
            </a:endParaRPr>
          </a:p>
        </p:txBody>
      </p:sp>
      <p:sp>
        <p:nvSpPr>
          <p:cNvPr id="7" name="Footer Placeholder 3"/>
          <p:cNvSpPr txBox="1">
            <a:spLocks/>
          </p:cNvSpPr>
          <p:nvPr/>
        </p:nvSpPr>
        <p:spPr>
          <a:xfrm>
            <a:off x="4870014" y="2054506"/>
            <a:ext cx="3276600" cy="4267200"/>
          </a:xfrm>
          <a:prstGeom prst="rect">
            <a:avLst/>
          </a:prstGeom>
        </p:spPr>
        <p:txBody>
          <a:bodyPr vert="horz">
            <a:no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533400" indent="-533400">
              <a:buFont typeface="Wingdings 3"/>
              <a:buNone/>
            </a:pPr>
            <a:endParaRPr lang="bg-BG" sz="2200" dirty="0">
              <a:latin typeface="Cambria" panose="02040503050406030204" pitchFamily="18" charset="0"/>
            </a:endParaRPr>
          </a:p>
        </p:txBody>
      </p:sp>
      <p:graphicFrame>
        <p:nvGraphicFramePr>
          <p:cNvPr id="8" name="Group 34"/>
          <p:cNvGraphicFramePr>
            <a:graphicFrameLocks/>
          </p:cNvGraphicFramePr>
          <p:nvPr>
            <p:extLst/>
          </p:nvPr>
        </p:nvGraphicFramePr>
        <p:xfrm>
          <a:off x="4648200" y="1592810"/>
          <a:ext cx="4038600" cy="2988318"/>
        </p:xfrm>
        <a:graphic>
          <a:graphicData uri="http://schemas.openxmlformats.org/drawingml/2006/table">
            <a:tbl>
              <a:tblPr/>
              <a:tblGrid>
                <a:gridCol w="2019300"/>
                <a:gridCol w="2019300"/>
              </a:tblGrid>
              <a:tr h="7186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Оценка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Описание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9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1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Не е вероятно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2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Рядко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3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Възможно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3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4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Вероятно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5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Почти сигурно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96191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57200" y="76200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just"/>
            <a:r>
              <a:rPr lang="bg-BG" sz="2800" dirty="0">
                <a:latin typeface="Cambria" panose="02040503050406030204" pitchFamily="18" charset="0"/>
              </a:rPr>
              <a:t>Идентифициране на рисковете. Оценка на отделни рискове</a:t>
            </a:r>
          </a:p>
        </p:txBody>
      </p:sp>
      <p:sp>
        <p:nvSpPr>
          <p:cNvPr id="6" name="Footer Placeholder 3"/>
          <p:cNvSpPr>
            <a:spLocks noGrp="1"/>
          </p:cNvSpPr>
          <p:nvPr>
            <p:ph idx="4294967295"/>
          </p:nvPr>
        </p:nvSpPr>
        <p:spPr>
          <a:xfrm>
            <a:off x="152400" y="1905000"/>
            <a:ext cx="3276600" cy="42672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533400" indent="-533400">
              <a:buNone/>
            </a:pPr>
            <a:r>
              <a:rPr lang="bg-BG" sz="2400" i="1" dirty="0">
                <a:latin typeface="Cambria" panose="02040503050406030204" pitchFamily="18" charset="0"/>
              </a:rPr>
              <a:t>Оценка на рисковете по отношение на ВЛИЯНИЕ:</a:t>
            </a:r>
          </a:p>
          <a:p>
            <a:pPr marL="533400" indent="-533400">
              <a:buNone/>
            </a:pPr>
            <a:endParaRPr lang="bg-BG" sz="2200" dirty="0">
              <a:latin typeface="Cambria" panose="02040503050406030204" pitchFamily="18" charset="0"/>
            </a:endParaRPr>
          </a:p>
        </p:txBody>
      </p:sp>
      <p:sp>
        <p:nvSpPr>
          <p:cNvPr id="7" name="Footer Placeholder 3"/>
          <p:cNvSpPr txBox="1">
            <a:spLocks/>
          </p:cNvSpPr>
          <p:nvPr/>
        </p:nvSpPr>
        <p:spPr>
          <a:xfrm>
            <a:off x="4870014" y="2054506"/>
            <a:ext cx="3276600" cy="4267200"/>
          </a:xfrm>
          <a:prstGeom prst="rect">
            <a:avLst/>
          </a:prstGeom>
        </p:spPr>
        <p:txBody>
          <a:bodyPr vert="horz">
            <a:no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533400" indent="-533400">
              <a:buFont typeface="Wingdings 3"/>
              <a:buNone/>
            </a:pPr>
            <a:endParaRPr lang="bg-BG" sz="2200" dirty="0">
              <a:latin typeface="Cambria" panose="02040503050406030204" pitchFamily="18" charset="0"/>
            </a:endParaRPr>
          </a:p>
        </p:txBody>
      </p:sp>
      <p:graphicFrame>
        <p:nvGraphicFramePr>
          <p:cNvPr id="9" name="Group 32"/>
          <p:cNvGraphicFramePr>
            <a:graphicFrameLocks/>
          </p:cNvGraphicFramePr>
          <p:nvPr>
            <p:extLst/>
          </p:nvPr>
        </p:nvGraphicFramePr>
        <p:xfrm>
          <a:off x="4648200" y="1764798"/>
          <a:ext cx="4038600" cy="2744322"/>
        </p:xfrm>
        <a:graphic>
          <a:graphicData uri="http://schemas.openxmlformats.org/drawingml/2006/table">
            <a:tbl>
              <a:tblPr/>
              <a:tblGrid>
                <a:gridCol w="1600200"/>
                <a:gridCol w="2438400"/>
              </a:tblGrid>
              <a:tr h="5269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Оценка</a:t>
                      </a:r>
                    </a:p>
                  </a:txBody>
                  <a:tcPr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Описание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31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1</a:t>
                      </a:r>
                    </a:p>
                  </a:txBody>
                  <a:tcPr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Несъществено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748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2</a:t>
                      </a:r>
                    </a:p>
                  </a:txBody>
                  <a:tcPr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Малко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3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3</a:t>
                      </a:r>
                    </a:p>
                  </a:txBody>
                  <a:tcPr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Умерено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4</a:t>
                      </a:r>
                    </a:p>
                  </a:txBody>
                  <a:tcPr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Съществено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606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5</a:t>
                      </a:r>
                    </a:p>
                  </a:txBody>
                  <a:tcPr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Изключително голямо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560579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57200" y="76200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just"/>
            <a:r>
              <a:rPr lang="bg-BG" sz="3200" dirty="0">
                <a:latin typeface="Cambria" panose="02040503050406030204" pitchFamily="18" charset="0"/>
              </a:rPr>
              <a:t>Идентифициране на рисковете. Оценка на отделни рискове</a:t>
            </a:r>
            <a:endParaRPr lang="bg-BG" sz="3000" dirty="0">
              <a:latin typeface="Cambria" panose="02040503050406030204" pitchFamily="18" charset="0"/>
            </a:endParaRPr>
          </a:p>
        </p:txBody>
      </p:sp>
      <p:sp>
        <p:nvSpPr>
          <p:cNvPr id="6" name="Footer Placeholder 3"/>
          <p:cNvSpPr>
            <a:spLocks noGrp="1"/>
          </p:cNvSpPr>
          <p:nvPr>
            <p:ph idx="4294967295"/>
          </p:nvPr>
        </p:nvSpPr>
        <p:spPr>
          <a:xfrm>
            <a:off x="152400" y="1905000"/>
            <a:ext cx="8763000" cy="42672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533400" indent="-533400">
              <a:buNone/>
            </a:pPr>
            <a:r>
              <a:rPr lang="bg-BG" sz="2000" i="1" dirty="0">
                <a:latin typeface="Cambria" panose="02040503050406030204" pitchFamily="18" charset="0"/>
              </a:rPr>
              <a:t>Оценка на рисковете:</a:t>
            </a:r>
          </a:p>
          <a:p>
            <a:pPr marL="533400" indent="-533400">
              <a:buNone/>
            </a:pPr>
            <a:endParaRPr lang="bg-BG" sz="2000" i="1" dirty="0">
              <a:latin typeface="Cambria" panose="02040503050406030204" pitchFamily="18" charset="0"/>
            </a:endParaRPr>
          </a:p>
          <a:p>
            <a:pPr marL="533400" indent="-533400">
              <a:buNone/>
            </a:pPr>
            <a:r>
              <a:rPr lang="bg-BG" sz="2000" dirty="0">
                <a:latin typeface="Cambria" panose="02040503050406030204" pitchFamily="18" charset="0"/>
              </a:rPr>
              <a:t>Изчисляване на оценката </a:t>
            </a:r>
            <a:r>
              <a:rPr lang="en-US" sz="2000" dirty="0">
                <a:latin typeface="Cambria" panose="02040503050406030204" pitchFamily="18" charset="0"/>
              </a:rPr>
              <a:t>(</a:t>
            </a:r>
            <a:r>
              <a:rPr lang="bg-BG" sz="2000" dirty="0">
                <a:latin typeface="Cambria" panose="02040503050406030204" pitchFamily="18" charset="0"/>
              </a:rPr>
              <a:t>рейтингът</a:t>
            </a:r>
            <a:r>
              <a:rPr lang="en-US" sz="2000" dirty="0">
                <a:latin typeface="Cambria" panose="02040503050406030204" pitchFamily="18" charset="0"/>
              </a:rPr>
              <a:t>)</a:t>
            </a:r>
            <a:r>
              <a:rPr lang="bg-BG" sz="2000" dirty="0">
                <a:latin typeface="Cambria" panose="02040503050406030204" pitchFamily="18" charset="0"/>
              </a:rPr>
              <a:t> по формулата:</a:t>
            </a:r>
          </a:p>
          <a:p>
            <a:pPr marL="533400" indent="-533400" algn="ctr">
              <a:buNone/>
            </a:pPr>
            <a:r>
              <a:rPr lang="bg-BG" sz="2400" b="1" dirty="0">
                <a:latin typeface="Cambria" panose="02040503050406030204" pitchFamily="18" charset="0"/>
              </a:rPr>
              <a:t>Р х </a:t>
            </a:r>
            <a:r>
              <a:rPr lang="en-US" sz="2400" b="1" dirty="0">
                <a:latin typeface="Cambria" panose="02040503050406030204" pitchFamily="18" charset="0"/>
              </a:rPr>
              <a:t>S</a:t>
            </a:r>
            <a:r>
              <a:rPr lang="bg-BG" sz="2400" b="1" dirty="0">
                <a:latin typeface="Cambria" panose="02040503050406030204" pitchFamily="18" charset="0"/>
              </a:rPr>
              <a:t> = </a:t>
            </a:r>
            <a:r>
              <a:rPr lang="en-US" sz="2400" b="1" dirty="0">
                <a:latin typeface="Cambria" panose="02040503050406030204" pitchFamily="18" charset="0"/>
              </a:rPr>
              <a:t>V</a:t>
            </a:r>
            <a:endParaRPr lang="bg-BG" sz="2400" dirty="0">
              <a:latin typeface="Cambria" panose="02040503050406030204" pitchFamily="18" charset="0"/>
            </a:endParaRPr>
          </a:p>
          <a:p>
            <a:pPr marL="533400" indent="-533400">
              <a:buNone/>
            </a:pPr>
            <a:r>
              <a:rPr lang="bg-BG" sz="2400" dirty="0">
                <a:latin typeface="Cambria" panose="02040503050406030204" pitchFamily="18" charset="0"/>
              </a:rPr>
              <a:t>където:     </a:t>
            </a:r>
            <a:endParaRPr lang="bg-BG" sz="2400" b="1" dirty="0">
              <a:latin typeface="Cambria" panose="02040503050406030204" pitchFamily="18" charset="0"/>
            </a:endParaRPr>
          </a:p>
          <a:p>
            <a:pPr marL="533400" indent="-533400">
              <a:buNone/>
            </a:pPr>
            <a:r>
              <a:rPr lang="bg-BG" sz="2400" b="1" dirty="0">
                <a:latin typeface="Cambria" panose="02040503050406030204" pitchFamily="18" charset="0"/>
              </a:rPr>
              <a:t>Р</a:t>
            </a:r>
            <a:r>
              <a:rPr lang="ru-RU" sz="2400" dirty="0">
                <a:latin typeface="Cambria" panose="02040503050406030204" pitchFamily="18" charset="0"/>
              </a:rPr>
              <a:t> - </a:t>
            </a:r>
            <a:r>
              <a:rPr lang="bg-BG" sz="2400" dirty="0">
                <a:latin typeface="Cambria" panose="02040503050406030204" pitchFamily="18" charset="0"/>
              </a:rPr>
              <a:t>вероятност от настъпване на събитието </a:t>
            </a:r>
            <a:endParaRPr lang="en-US" sz="2400" b="1" dirty="0">
              <a:latin typeface="Cambria" panose="02040503050406030204" pitchFamily="18" charset="0"/>
            </a:endParaRPr>
          </a:p>
          <a:p>
            <a:pPr marL="533400" indent="-533400">
              <a:buNone/>
            </a:pPr>
            <a:r>
              <a:rPr lang="en-US" sz="2400" b="1" dirty="0">
                <a:latin typeface="Cambria" panose="02040503050406030204" pitchFamily="18" charset="0"/>
              </a:rPr>
              <a:t>S </a:t>
            </a:r>
            <a:r>
              <a:rPr lang="ru-RU" sz="2400" dirty="0">
                <a:latin typeface="Cambria" panose="02040503050406030204" pitchFamily="18" charset="0"/>
              </a:rPr>
              <a:t>- </a:t>
            </a:r>
            <a:r>
              <a:rPr lang="bg-BG" sz="2400" dirty="0">
                <a:latin typeface="Cambria" panose="02040503050406030204" pitchFamily="18" charset="0"/>
              </a:rPr>
              <a:t>влияние </a:t>
            </a:r>
            <a:endParaRPr lang="bg-BG" sz="2400" b="1" dirty="0">
              <a:latin typeface="Cambria" panose="02040503050406030204" pitchFamily="18" charset="0"/>
            </a:endParaRPr>
          </a:p>
          <a:p>
            <a:pPr marL="533400" indent="-533400">
              <a:buNone/>
            </a:pPr>
            <a:r>
              <a:rPr lang="bg-BG" sz="2400" b="1" dirty="0">
                <a:latin typeface="Cambria" panose="02040503050406030204" pitchFamily="18" charset="0"/>
              </a:rPr>
              <a:t>V</a:t>
            </a:r>
            <a:r>
              <a:rPr lang="bg-BG" sz="2400" dirty="0">
                <a:latin typeface="Cambria" panose="02040503050406030204" pitchFamily="18" charset="0"/>
              </a:rPr>
              <a:t> - оценка (рейтинг) </a:t>
            </a:r>
          </a:p>
          <a:p>
            <a:pPr marL="533400" indent="-533400">
              <a:buNone/>
            </a:pPr>
            <a:endParaRPr lang="bg-BG" sz="22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74567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23528" y="762000"/>
            <a:ext cx="8363272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bg-BG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Идентифициране на рисковете. Оценка на отделни рискове</a:t>
            </a:r>
          </a:p>
        </p:txBody>
      </p:sp>
      <p:sp>
        <p:nvSpPr>
          <p:cNvPr id="6" name="Footer Placeholder 3"/>
          <p:cNvSpPr>
            <a:spLocks noGrp="1"/>
          </p:cNvSpPr>
          <p:nvPr>
            <p:ph idx="4294967295"/>
          </p:nvPr>
        </p:nvSpPr>
        <p:spPr>
          <a:xfrm>
            <a:off x="152400" y="1905000"/>
            <a:ext cx="8763000" cy="42672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533400" indent="-533400">
              <a:buNone/>
            </a:pPr>
            <a:r>
              <a:rPr lang="bg-BG" sz="2000" i="1" dirty="0">
                <a:latin typeface="Cambria" panose="02040503050406030204" pitchFamily="18" charset="0"/>
              </a:rPr>
              <a:t>Оценка на рисковете</a:t>
            </a:r>
            <a:r>
              <a:rPr lang="bg-BG" sz="2000" i="1" dirty="0" smtClean="0">
                <a:latin typeface="Cambria" panose="02040503050406030204" pitchFamily="18" charset="0"/>
              </a:rPr>
              <a:t>: </a:t>
            </a:r>
            <a:r>
              <a:rPr lang="bg-BG" sz="2000" b="1" i="1" dirty="0" smtClean="0">
                <a:latin typeface="Cambria" panose="02040503050406030204" pitchFamily="18" charset="0"/>
              </a:rPr>
              <a:t>Рейтинг</a:t>
            </a:r>
            <a:endParaRPr lang="bg-BG" sz="2000" b="1" i="1" dirty="0">
              <a:latin typeface="Cambria" panose="02040503050406030204" pitchFamily="18" charset="0"/>
            </a:endParaRPr>
          </a:p>
          <a:p>
            <a:pPr marL="533400" indent="-533400" algn="ctr">
              <a:buNone/>
            </a:pPr>
            <a:endParaRPr lang="bg-BG" sz="1000" b="1" dirty="0">
              <a:latin typeface="Cambria" panose="02040503050406030204" pitchFamily="18" charset="0"/>
            </a:endParaRPr>
          </a:p>
          <a:p>
            <a:pPr marL="533400" indent="-533400">
              <a:buNone/>
            </a:pPr>
            <a:endParaRPr lang="bg-BG" sz="2000" dirty="0">
              <a:latin typeface="Cambria" panose="020405030504060302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2348880"/>
            <a:ext cx="7238255" cy="3676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60579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57200" y="76200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bg-BG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Идентифициране на рисковете. Оценка на отделни рискове</a:t>
            </a:r>
          </a:p>
        </p:txBody>
      </p:sp>
      <p:sp>
        <p:nvSpPr>
          <p:cNvPr id="6" name="Footer Placeholder 3"/>
          <p:cNvSpPr>
            <a:spLocks noGrp="1"/>
          </p:cNvSpPr>
          <p:nvPr>
            <p:ph idx="4294967295"/>
          </p:nvPr>
        </p:nvSpPr>
        <p:spPr>
          <a:xfrm>
            <a:off x="152400" y="1905000"/>
            <a:ext cx="8763000" cy="42672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533400" indent="-533400">
              <a:buNone/>
            </a:pPr>
            <a:r>
              <a:rPr lang="bg-BG" sz="2200" i="1" dirty="0">
                <a:solidFill>
                  <a:srgbClr val="FF0000"/>
                </a:solidFill>
                <a:latin typeface="Cambria" panose="02040503050406030204" pitchFamily="18" charset="0"/>
              </a:rPr>
              <a:t>Групиране</a:t>
            </a:r>
            <a:r>
              <a:rPr lang="bg-BG" sz="2200" i="1" dirty="0">
                <a:latin typeface="Cambria" panose="02040503050406030204" pitchFamily="18" charset="0"/>
              </a:rPr>
              <a:t> и приоритизиране на рискове:</a:t>
            </a:r>
          </a:p>
          <a:p>
            <a:pPr marL="533400" indent="-533400">
              <a:buNone/>
            </a:pPr>
            <a:endParaRPr lang="bg-BG" sz="1000" dirty="0">
              <a:latin typeface="Cambria" panose="02040503050406030204" pitchFamily="18" charset="0"/>
            </a:endParaRPr>
          </a:p>
          <a:p>
            <a:pPr marL="533400" indent="-533400">
              <a:buNone/>
            </a:pPr>
            <a:r>
              <a:rPr lang="bg-BG" sz="2000" dirty="0">
                <a:latin typeface="Cambria" panose="02040503050406030204" pitchFamily="18" charset="0"/>
              </a:rPr>
              <a:t>Подбор и подреждане според оценката (приоритизиране на рисковете) за определяне на тези, които ще бъдат управлявани</a:t>
            </a:r>
          </a:p>
          <a:p>
            <a:pPr marL="533400" indent="-533400"/>
            <a:r>
              <a:rPr lang="bg-BG" sz="2000" dirty="0">
                <a:latin typeface="Cambria" panose="02040503050406030204" pitchFamily="18" charset="0"/>
              </a:rPr>
              <a:t>рискове с голяма вероятност за настъпване и висока степен на влияние върху постигане целите на организацията или организационната единица. </a:t>
            </a:r>
          </a:p>
          <a:p>
            <a:pPr marL="533400" indent="-533400"/>
            <a:r>
              <a:rPr lang="bg-BG" sz="2000" dirty="0" smtClean="0">
                <a:solidFill>
                  <a:srgbClr val="FF0000"/>
                </a:solidFill>
                <a:latin typeface="Cambria" panose="02040503050406030204" pitchFamily="18" charset="0"/>
              </a:rPr>
              <a:t>Рискове, които не могат да бъдат управляване от институцията, могат само да бъдат регистрирани!</a:t>
            </a:r>
            <a:endParaRPr lang="bg-BG" sz="2000" dirty="0">
              <a:solidFill>
                <a:srgbClr val="FF0000"/>
              </a:solidFill>
              <a:latin typeface="Cambria" panose="02040503050406030204" pitchFamily="18" charset="0"/>
            </a:endParaRPr>
          </a:p>
          <a:p>
            <a:pPr marL="533400" indent="-533400">
              <a:buNone/>
            </a:pPr>
            <a:endParaRPr lang="bg-BG" sz="22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16178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57200" y="76200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bg-BG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Идентифициране на рисковете. Оценка на отделни рискове</a:t>
            </a:r>
          </a:p>
        </p:txBody>
      </p:sp>
      <p:sp>
        <p:nvSpPr>
          <p:cNvPr id="6" name="Footer Placeholder 3"/>
          <p:cNvSpPr>
            <a:spLocks noGrp="1"/>
          </p:cNvSpPr>
          <p:nvPr>
            <p:ph idx="4294967295"/>
          </p:nvPr>
        </p:nvSpPr>
        <p:spPr>
          <a:xfrm>
            <a:off x="152400" y="1905000"/>
            <a:ext cx="8763000" cy="42672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533400" indent="-533400">
              <a:buNone/>
            </a:pPr>
            <a:r>
              <a:rPr lang="bg-BG" sz="2400" i="1" dirty="0">
                <a:solidFill>
                  <a:srgbClr val="FF0000"/>
                </a:solidFill>
              </a:rPr>
              <a:t>Групиране в Приложение към Стратегия</a:t>
            </a:r>
            <a:r>
              <a:rPr lang="en-US" sz="2400" i="1" dirty="0">
                <a:solidFill>
                  <a:srgbClr val="FF0000"/>
                </a:solidFill>
              </a:rPr>
              <a:t>/</a:t>
            </a:r>
            <a:r>
              <a:rPr lang="bg-BG" sz="2400" i="1" dirty="0">
                <a:solidFill>
                  <a:srgbClr val="FF0000"/>
                </a:solidFill>
              </a:rPr>
              <a:t>Вътрешни правила, Например:</a:t>
            </a:r>
            <a:br>
              <a:rPr lang="bg-BG" sz="2400" i="1" dirty="0">
                <a:solidFill>
                  <a:srgbClr val="FF0000"/>
                </a:solidFill>
              </a:rPr>
            </a:br>
            <a:endParaRPr lang="bg-BG" sz="2400" dirty="0">
              <a:solidFill>
                <a:srgbClr val="FF0000"/>
              </a:solidFill>
            </a:endParaRPr>
          </a:p>
          <a:p>
            <a:pPr marL="533400" indent="-533400">
              <a:buNone/>
            </a:pPr>
            <a:endParaRPr lang="bg-BG" sz="22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2288" y="2819400"/>
            <a:ext cx="7924800" cy="3322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3260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57200" y="76200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bg-BG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Идентифициране на рисковете. Оценка на отделни рискове</a:t>
            </a:r>
          </a:p>
        </p:txBody>
      </p:sp>
      <p:sp>
        <p:nvSpPr>
          <p:cNvPr id="6" name="Footer Placeholder 3"/>
          <p:cNvSpPr>
            <a:spLocks noGrp="1"/>
          </p:cNvSpPr>
          <p:nvPr>
            <p:ph idx="4294967295"/>
          </p:nvPr>
        </p:nvSpPr>
        <p:spPr>
          <a:xfrm>
            <a:off x="152400" y="1905000"/>
            <a:ext cx="8763000" cy="42672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533400" indent="-533400">
              <a:buNone/>
            </a:pPr>
            <a:r>
              <a:rPr lang="bg-BG" sz="3000" i="1" dirty="0">
                <a:solidFill>
                  <a:srgbClr val="FF0000"/>
                </a:solidFill>
                <a:latin typeface="Cambria" panose="02040503050406030204" pitchFamily="18" charset="0"/>
              </a:rPr>
              <a:t>Групиране</a:t>
            </a:r>
            <a:r>
              <a:rPr lang="bg-BG" sz="3000" i="1" dirty="0">
                <a:latin typeface="Cambria" panose="02040503050406030204" pitchFamily="18" charset="0"/>
              </a:rPr>
              <a:t> и приоритизиране на рискове:</a:t>
            </a:r>
          </a:p>
          <a:p>
            <a:pPr marL="533400" indent="-533400">
              <a:buNone/>
            </a:pPr>
            <a:endParaRPr lang="bg-BG" sz="3000" dirty="0">
              <a:latin typeface="Cambria" panose="02040503050406030204" pitchFamily="18" charset="0"/>
            </a:endParaRPr>
          </a:p>
          <a:p>
            <a:pPr marL="533400" indent="-533400">
              <a:buNone/>
            </a:pPr>
            <a:endParaRPr lang="bg-BG" sz="3000" dirty="0">
              <a:latin typeface="Cambria" panose="02040503050406030204" pitchFamily="18" charset="0"/>
            </a:endParaRPr>
          </a:p>
          <a:p>
            <a:pPr marL="533400" indent="-533400">
              <a:buNone/>
            </a:pPr>
            <a:r>
              <a:rPr lang="bg-BG" sz="3000" dirty="0">
                <a:latin typeface="Cambria" panose="02040503050406030204" pitchFamily="18" charset="0"/>
              </a:rPr>
              <a:t>Попълване на риск-регистър за рисковете, които ще се управляват спрямо стратегическите цели и спрямо годишните приоритети</a:t>
            </a:r>
          </a:p>
          <a:p>
            <a:pPr marL="533400" indent="-533400">
              <a:buNone/>
            </a:pPr>
            <a:endParaRPr lang="bg-BG" sz="22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94337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57200" y="76200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bg-BG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Идентифициране на рисковете. Оценка на отделни рискове</a:t>
            </a:r>
          </a:p>
        </p:txBody>
      </p:sp>
      <p:sp>
        <p:nvSpPr>
          <p:cNvPr id="6" name="Footer Placeholder 3"/>
          <p:cNvSpPr>
            <a:spLocks noGrp="1"/>
          </p:cNvSpPr>
          <p:nvPr>
            <p:ph idx="4294967295"/>
          </p:nvPr>
        </p:nvSpPr>
        <p:spPr>
          <a:xfrm>
            <a:off x="152400" y="1905000"/>
            <a:ext cx="8763000" cy="42672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533400" indent="-533400">
              <a:buNone/>
            </a:pPr>
            <a:r>
              <a:rPr lang="bg-BG" sz="1800" i="1" dirty="0">
                <a:solidFill>
                  <a:srgbClr val="FF0000"/>
                </a:solidFill>
                <a:latin typeface="Cambria" panose="02040503050406030204" pitchFamily="18" charset="0"/>
              </a:rPr>
              <a:t>Групиране</a:t>
            </a:r>
            <a:r>
              <a:rPr lang="bg-BG" sz="1800" i="1" dirty="0">
                <a:latin typeface="Cambria" panose="02040503050406030204" pitchFamily="18" charset="0"/>
              </a:rPr>
              <a:t> и приоритизиране на рискове:</a:t>
            </a:r>
          </a:p>
          <a:p>
            <a:pPr marL="533400" indent="-533400">
              <a:buNone/>
            </a:pPr>
            <a:endParaRPr lang="bg-BG" sz="1800" dirty="0">
              <a:latin typeface="Cambria" panose="02040503050406030204" pitchFamily="18" charset="0"/>
            </a:endParaRPr>
          </a:p>
          <a:p>
            <a:pPr marL="533400" indent="-533400">
              <a:buNone/>
            </a:pPr>
            <a:r>
              <a:rPr lang="bg-BG" sz="1800" dirty="0">
                <a:latin typeface="Cambria" panose="02040503050406030204" pitchFamily="18" charset="0"/>
              </a:rPr>
              <a:t>Риск-регистъра съдържа: </a:t>
            </a:r>
          </a:p>
          <a:p>
            <a:pPr marL="533400" indent="-533400"/>
            <a:r>
              <a:rPr lang="bg-BG" sz="1800" dirty="0">
                <a:latin typeface="Cambria" panose="02040503050406030204" pitchFamily="18" charset="0"/>
              </a:rPr>
              <a:t>дефиниране на риска (идентифициран съществен риск за дейността на организацията); </a:t>
            </a:r>
          </a:p>
          <a:p>
            <a:pPr marL="533400" indent="-533400"/>
            <a:r>
              <a:rPr lang="bg-BG" sz="1800" dirty="0">
                <a:latin typeface="Cambria" panose="02040503050406030204" pitchFamily="18" charset="0"/>
              </a:rPr>
              <a:t>оценка на идентифицирания риск (вероятност и влияние)</a:t>
            </a:r>
            <a:r>
              <a:rPr lang="en-US" sz="1800" dirty="0">
                <a:latin typeface="Cambria" panose="02040503050406030204" pitchFamily="18" charset="0"/>
              </a:rPr>
              <a:t> </a:t>
            </a:r>
            <a:r>
              <a:rPr lang="bg-BG" sz="1800" dirty="0">
                <a:latin typeface="Cambria" panose="02040503050406030204" pitchFamily="18" charset="0"/>
              </a:rPr>
              <a:t>и </a:t>
            </a:r>
            <a:r>
              <a:rPr lang="bg-BG" sz="1800" dirty="0">
                <a:solidFill>
                  <a:srgbClr val="FF0000"/>
                </a:solidFill>
                <a:latin typeface="Cambria" panose="02040503050406030204" pitchFamily="18" charset="0"/>
              </a:rPr>
              <a:t>категория</a:t>
            </a:r>
            <a:r>
              <a:rPr lang="bg-BG" sz="1800" dirty="0">
                <a:latin typeface="Cambria" panose="02040503050406030204" pitchFamily="18" charset="0"/>
              </a:rPr>
              <a:t>;</a:t>
            </a:r>
          </a:p>
          <a:p>
            <a:pPr marL="533400" indent="-533400"/>
            <a:r>
              <a:rPr lang="bg-BG" sz="1800" dirty="0">
                <a:latin typeface="Cambria" panose="02040503050406030204" pitchFamily="18" charset="0"/>
              </a:rPr>
              <a:t>предприети контролни дейности (прилагане на мерки срещу рисковете);</a:t>
            </a:r>
          </a:p>
          <a:p>
            <a:pPr marL="533400" indent="-533400"/>
            <a:r>
              <a:rPr lang="bg-BG" sz="1800" dirty="0">
                <a:solidFill>
                  <a:srgbClr val="FF0000"/>
                </a:solidFill>
                <a:latin typeface="Cambria" panose="02040503050406030204" pitchFamily="18" charset="0"/>
              </a:rPr>
              <a:t>остатъчни рискове;</a:t>
            </a:r>
          </a:p>
          <a:p>
            <a:pPr marL="533400" indent="-533400"/>
            <a:r>
              <a:rPr lang="bg-BG" sz="1800" dirty="0">
                <a:solidFill>
                  <a:srgbClr val="FF0000"/>
                </a:solidFill>
                <a:latin typeface="Cambria" panose="02040503050406030204" pitchFamily="18" charset="0"/>
              </a:rPr>
              <a:t>оценка на остатъчния риск (вероятност и влияние);</a:t>
            </a:r>
          </a:p>
          <a:p>
            <a:pPr marL="533400" indent="-533400"/>
            <a:r>
              <a:rPr lang="bg-BG" sz="1800" dirty="0">
                <a:solidFill>
                  <a:srgbClr val="FF0000"/>
                </a:solidFill>
                <a:latin typeface="Cambria" panose="02040503050406030204" pitchFamily="18" charset="0"/>
              </a:rPr>
              <a:t>предприети контролни дейности  за управление на остатъчните рискове;</a:t>
            </a:r>
          </a:p>
          <a:p>
            <a:pPr marL="533400" indent="-533400"/>
            <a:r>
              <a:rPr lang="bg-BG" sz="1800" dirty="0">
                <a:solidFill>
                  <a:srgbClr val="FF0000"/>
                </a:solidFill>
                <a:latin typeface="Cambria" panose="02040503050406030204" pitchFamily="18" charset="0"/>
              </a:rPr>
              <a:t>срок за изпълнение;  </a:t>
            </a:r>
          </a:p>
          <a:p>
            <a:pPr marL="533400" indent="-533400"/>
            <a:r>
              <a:rPr lang="bg-BG" sz="1800" dirty="0">
                <a:latin typeface="Cambria" panose="02040503050406030204" pitchFamily="18" charset="0"/>
              </a:rPr>
              <a:t>отговорно звено </a:t>
            </a:r>
          </a:p>
          <a:p>
            <a:pPr marL="533400" indent="-533400">
              <a:buNone/>
            </a:pPr>
            <a:endParaRPr lang="bg-BG" sz="2200" dirty="0"/>
          </a:p>
        </p:txBody>
      </p:sp>
    </p:spTree>
    <p:extLst>
      <p:ext uri="{BB962C8B-B14F-4D97-AF65-F5344CB8AC3E}">
        <p14:creationId xmlns:p14="http://schemas.microsoft.com/office/powerpoint/2010/main" xmlns="" val="492208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57200" y="76200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bg-BG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Идентифициране на рисковете. Оценка на отделни рискове</a:t>
            </a:r>
          </a:p>
        </p:txBody>
      </p:sp>
      <p:sp>
        <p:nvSpPr>
          <p:cNvPr id="6" name="Footer Placeholder 3"/>
          <p:cNvSpPr>
            <a:spLocks noGrp="1"/>
          </p:cNvSpPr>
          <p:nvPr>
            <p:ph idx="4294967295"/>
          </p:nvPr>
        </p:nvSpPr>
        <p:spPr>
          <a:xfrm>
            <a:off x="152400" y="1905000"/>
            <a:ext cx="8763000" cy="42672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533400" indent="-533400">
              <a:buNone/>
            </a:pPr>
            <a:r>
              <a:rPr lang="bg-BG" sz="2200" i="1" dirty="0">
                <a:solidFill>
                  <a:srgbClr val="FF0000"/>
                </a:solidFill>
                <a:latin typeface="Cambria" panose="02040503050406030204" pitchFamily="18" charset="0"/>
              </a:rPr>
              <a:t>Групиране</a:t>
            </a:r>
            <a:r>
              <a:rPr lang="bg-BG" sz="2200" i="1" dirty="0">
                <a:latin typeface="Cambria" panose="02040503050406030204" pitchFamily="18" charset="0"/>
              </a:rPr>
              <a:t> и приоритизиране на рискове:</a:t>
            </a:r>
          </a:p>
          <a:p>
            <a:pPr marL="533400" indent="-533400">
              <a:buNone/>
            </a:pPr>
            <a:endParaRPr lang="bg-BG" sz="2200" dirty="0">
              <a:latin typeface="Cambria" panose="02040503050406030204" pitchFamily="18" charset="0"/>
            </a:endParaRPr>
          </a:p>
          <a:p>
            <a:pPr marL="533400" indent="-533400">
              <a:buNone/>
            </a:pPr>
            <a:r>
              <a:rPr lang="bg-BG" sz="2200" dirty="0">
                <a:latin typeface="Cambria" panose="02040503050406030204" pitchFamily="18" charset="0"/>
              </a:rPr>
              <a:t>Прагът на рисковия толеранс на база приоритизиране на рисковете,  основните методи и мерки за намаляване на най-критичните рискове по отношение на  разходи – ползи при въвеждане на мерки за намаляване на рисковете се определят от институцията. </a:t>
            </a:r>
          </a:p>
          <a:p>
            <a:pPr marL="533400" indent="-533400">
              <a:buNone/>
            </a:pPr>
            <a:r>
              <a:rPr lang="bg-BG" sz="2200" dirty="0">
                <a:latin typeface="Cambria" panose="02040503050406030204" pitchFamily="18" charset="0"/>
              </a:rPr>
              <a:t>Праг на рисков толеранс - </a:t>
            </a:r>
            <a:r>
              <a:rPr lang="ru-RU" sz="2200" dirty="0">
                <a:solidFill>
                  <a:srgbClr val="FF0000"/>
                </a:solidFill>
                <a:latin typeface="Cambria" panose="02040503050406030204" pitchFamily="18" charset="0"/>
              </a:rPr>
              <a:t>рискове, за които разходите по минимизирането им ще бъдат по-големи от въздействието, което биха имали, ако настъпят</a:t>
            </a:r>
            <a:r>
              <a:rPr lang="bg-BG" sz="2200" dirty="0">
                <a:solidFill>
                  <a:srgbClr val="FF0000"/>
                </a:solidFill>
                <a:latin typeface="Cambria" panose="02040503050406030204" pitchFamily="18" charset="0"/>
              </a:rPr>
              <a:t> </a:t>
            </a:r>
          </a:p>
          <a:p>
            <a:pPr marL="533400" indent="-533400">
              <a:buNone/>
            </a:pPr>
            <a:endParaRPr lang="bg-BG" sz="2200" dirty="0"/>
          </a:p>
        </p:txBody>
      </p:sp>
    </p:spTree>
    <p:extLst>
      <p:ext uri="{BB962C8B-B14F-4D97-AF65-F5344CB8AC3E}">
        <p14:creationId xmlns:p14="http://schemas.microsoft.com/office/powerpoint/2010/main" xmlns="" val="3092884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57200" y="76200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bg-BG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Идентифициране на рисковете. Оценка на отделни рискове</a:t>
            </a:r>
          </a:p>
        </p:txBody>
      </p:sp>
      <p:sp>
        <p:nvSpPr>
          <p:cNvPr id="6" name="Footer Placeholder 3"/>
          <p:cNvSpPr>
            <a:spLocks noGrp="1"/>
          </p:cNvSpPr>
          <p:nvPr>
            <p:ph idx="4294967295"/>
          </p:nvPr>
        </p:nvSpPr>
        <p:spPr>
          <a:xfrm>
            <a:off x="152400" y="1905000"/>
            <a:ext cx="8763000" cy="42672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533400" indent="-533400">
              <a:buNone/>
            </a:pPr>
            <a:r>
              <a:rPr lang="bg-BG" sz="2400" dirty="0">
                <a:latin typeface="Cambria" panose="02040503050406030204" pitchFamily="18" charset="0"/>
              </a:rPr>
              <a:t>След идентифициране, оценка и приоритизиране на рисковете следва да се определят реакциите:</a:t>
            </a:r>
          </a:p>
          <a:p>
            <a:pPr marL="533400" indent="-533400">
              <a:buNone/>
            </a:pPr>
            <a:endParaRPr lang="bg-BG" sz="2400" dirty="0">
              <a:latin typeface="Cambria" panose="02040503050406030204" pitchFamily="18" charset="0"/>
            </a:endParaRPr>
          </a:p>
          <a:p>
            <a:pPr marL="533400" indent="-533400">
              <a:buNone/>
            </a:pPr>
            <a:r>
              <a:rPr lang="bg-BG" sz="2400" b="1" dirty="0">
                <a:latin typeface="Cambria" panose="02040503050406030204" pitchFamily="18" charset="0"/>
              </a:rPr>
              <a:t>	Толериране;</a:t>
            </a:r>
          </a:p>
          <a:p>
            <a:pPr marL="533400" indent="-533400">
              <a:buNone/>
            </a:pPr>
            <a:r>
              <a:rPr lang="bg-BG" sz="2400" b="1" dirty="0">
                <a:latin typeface="Cambria" panose="02040503050406030204" pitchFamily="18" charset="0"/>
              </a:rPr>
              <a:t>	Ограничаване на риска /третиране/</a:t>
            </a:r>
            <a:endParaRPr lang="bg-BG" sz="2400" dirty="0">
              <a:latin typeface="Cambria" panose="02040503050406030204" pitchFamily="18" charset="0"/>
            </a:endParaRPr>
          </a:p>
          <a:p>
            <a:pPr marL="533400" indent="-533400">
              <a:buNone/>
            </a:pPr>
            <a:r>
              <a:rPr lang="bg-BG" sz="2400" b="1" dirty="0">
                <a:latin typeface="Cambria" panose="02040503050406030204" pitchFamily="18" charset="0"/>
              </a:rPr>
              <a:t>	Прехвърляне</a:t>
            </a:r>
            <a:r>
              <a:rPr lang="bg-BG" sz="2400" dirty="0">
                <a:latin typeface="Cambria" panose="02040503050406030204" pitchFamily="18" charset="0"/>
              </a:rPr>
              <a:t>;</a:t>
            </a:r>
            <a:endParaRPr lang="bg-BG" sz="2400" b="1" dirty="0">
              <a:latin typeface="Cambria" panose="02040503050406030204" pitchFamily="18" charset="0"/>
            </a:endParaRPr>
          </a:p>
          <a:p>
            <a:pPr marL="533400" indent="-533400">
              <a:buNone/>
            </a:pPr>
            <a:r>
              <a:rPr lang="bg-BG" sz="2400" b="1" dirty="0">
                <a:latin typeface="Cambria" panose="02040503050406030204" pitchFamily="18" charset="0"/>
              </a:rPr>
              <a:t>	Споделяне;</a:t>
            </a:r>
            <a:endParaRPr lang="bg-BG" sz="2400" dirty="0">
              <a:latin typeface="Cambria" panose="02040503050406030204" pitchFamily="18" charset="0"/>
            </a:endParaRPr>
          </a:p>
          <a:p>
            <a:pPr marL="533400" indent="-533400">
              <a:buNone/>
            </a:pPr>
            <a:r>
              <a:rPr lang="bg-BG" sz="2400" b="1" dirty="0">
                <a:latin typeface="Cambria" panose="02040503050406030204" pitchFamily="18" charset="0"/>
              </a:rPr>
              <a:t>	Прекратяване.</a:t>
            </a:r>
          </a:p>
          <a:p>
            <a:pPr marL="533400" indent="-533400">
              <a:buNone/>
            </a:pPr>
            <a:endParaRPr lang="bg-BG" sz="2200" dirty="0"/>
          </a:p>
        </p:txBody>
      </p:sp>
    </p:spTree>
    <p:extLst>
      <p:ext uri="{BB962C8B-B14F-4D97-AF65-F5344CB8AC3E}">
        <p14:creationId xmlns:p14="http://schemas.microsoft.com/office/powerpoint/2010/main" xmlns="" val="2308197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57200" y="762000"/>
            <a:ext cx="8229600" cy="91440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bg-BG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Същност и елементи на управлението на риска</a:t>
            </a:r>
          </a:p>
        </p:txBody>
      </p:sp>
      <p:sp>
        <p:nvSpPr>
          <p:cNvPr id="6" name="Footer Placeholder 3"/>
          <p:cNvSpPr>
            <a:spLocks noGrp="1"/>
          </p:cNvSpPr>
          <p:nvPr>
            <p:ph idx="4294967295"/>
          </p:nvPr>
        </p:nvSpPr>
        <p:spPr>
          <a:xfrm>
            <a:off x="152400" y="1524000"/>
            <a:ext cx="8763000" cy="4343400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ts val="1200"/>
              </a:spcBef>
              <a:buNone/>
            </a:pPr>
            <a:r>
              <a:rPr lang="ru-RU" sz="2000" dirty="0">
                <a:latin typeface="Cambria" panose="02040503050406030204" pitchFamily="18" charset="0"/>
              </a:rPr>
              <a:t>Реакция спрямо риска:</a:t>
            </a:r>
          </a:p>
          <a:p>
            <a:pPr marL="0" indent="0">
              <a:lnSpc>
                <a:spcPct val="90000"/>
              </a:lnSpc>
              <a:spcBef>
                <a:spcPts val="1200"/>
              </a:spcBef>
              <a:buNone/>
            </a:pPr>
            <a:r>
              <a:rPr lang="bg-BG" sz="2000" b="1" dirty="0">
                <a:latin typeface="Cambria" panose="02040503050406030204" pitchFamily="18" charset="0"/>
              </a:rPr>
              <a:t>а/ Толериране</a:t>
            </a:r>
            <a:r>
              <a:rPr lang="bg-BG" sz="2000" dirty="0">
                <a:latin typeface="Cambria" panose="02040503050406030204" pitchFamily="18" charset="0"/>
              </a:rPr>
              <a:t> – приемане на риска на нивото, на което е оценен. Такава реакция е възможна само, ако определени рискове имат ограничено /незначително/ влияние върху постигане на целите;</a:t>
            </a:r>
            <a:endParaRPr lang="bg-BG" sz="2000" b="1" dirty="0">
              <a:latin typeface="Cambria" panose="02040503050406030204" pitchFamily="18" charset="0"/>
            </a:endParaRPr>
          </a:p>
          <a:p>
            <a:pPr marL="0" indent="0">
              <a:lnSpc>
                <a:spcPct val="90000"/>
              </a:lnSpc>
              <a:spcBef>
                <a:spcPts val="1200"/>
              </a:spcBef>
              <a:buNone/>
            </a:pPr>
            <a:r>
              <a:rPr lang="bg-BG" sz="2000" b="1" dirty="0">
                <a:latin typeface="Cambria" panose="02040503050406030204" pitchFamily="18" charset="0"/>
              </a:rPr>
              <a:t>б/ Ограничаване на риска /третиране/ </a:t>
            </a:r>
            <a:r>
              <a:rPr lang="bg-BG" sz="2000" dirty="0">
                <a:latin typeface="Cambria" panose="02040503050406030204" pitchFamily="18" charset="0"/>
              </a:rPr>
              <a:t>– въвеждане на контролни дейности, с цел ограничаване на неговото въздействие или вероятност от настъпване;</a:t>
            </a:r>
            <a:endParaRPr lang="bg-BG" sz="2000" b="1" dirty="0">
              <a:latin typeface="Cambria" panose="02040503050406030204" pitchFamily="18" charset="0"/>
            </a:endParaRPr>
          </a:p>
          <a:p>
            <a:pPr marL="0" indent="0">
              <a:lnSpc>
                <a:spcPct val="90000"/>
              </a:lnSpc>
              <a:spcBef>
                <a:spcPts val="1200"/>
              </a:spcBef>
              <a:buNone/>
            </a:pPr>
            <a:r>
              <a:rPr lang="bg-BG" sz="2000" b="1" dirty="0">
                <a:latin typeface="Cambria" panose="02040503050406030204" pitchFamily="18" charset="0"/>
              </a:rPr>
              <a:t>в/ Прехвърляне</a:t>
            </a:r>
            <a:r>
              <a:rPr lang="bg-BG" sz="2000" dirty="0">
                <a:latin typeface="Cambria" panose="02040503050406030204" pitchFamily="18" charset="0"/>
              </a:rPr>
              <a:t>  – прехвърляне към друго звено</a:t>
            </a:r>
            <a:r>
              <a:rPr lang="en-US" sz="2000" dirty="0">
                <a:latin typeface="Cambria" panose="02040503050406030204" pitchFamily="18" charset="0"/>
              </a:rPr>
              <a:t>/</a:t>
            </a:r>
            <a:r>
              <a:rPr lang="bg-BG" sz="2000" dirty="0">
                <a:latin typeface="Cambria" panose="02040503050406030204" pitchFamily="18" charset="0"/>
              </a:rPr>
              <a:t>организация; застраховане на потенциалното събитие;</a:t>
            </a:r>
            <a:endParaRPr lang="bg-BG" sz="2000" b="1" dirty="0">
              <a:latin typeface="Cambria" panose="02040503050406030204" pitchFamily="18" charset="0"/>
            </a:endParaRPr>
          </a:p>
          <a:p>
            <a:pPr marL="0" indent="0">
              <a:lnSpc>
                <a:spcPct val="90000"/>
              </a:lnSpc>
              <a:spcBef>
                <a:spcPts val="1200"/>
              </a:spcBef>
              <a:buNone/>
            </a:pPr>
            <a:r>
              <a:rPr lang="bg-BG" sz="2000" b="1" dirty="0">
                <a:latin typeface="Cambria" panose="02040503050406030204" pitchFamily="18" charset="0"/>
              </a:rPr>
              <a:t>г/ Прекратяване</a:t>
            </a:r>
            <a:r>
              <a:rPr lang="bg-BG" sz="2000" dirty="0">
                <a:latin typeface="Cambria" panose="02040503050406030204" pitchFamily="18" charset="0"/>
              </a:rPr>
              <a:t> на дейността, която го създава;</a:t>
            </a:r>
            <a:endParaRPr lang="bg-BG" sz="2000" b="1" dirty="0">
              <a:latin typeface="Cambria" panose="02040503050406030204" pitchFamily="18" charset="0"/>
            </a:endParaRPr>
          </a:p>
          <a:p>
            <a:pPr marL="0" indent="0">
              <a:lnSpc>
                <a:spcPct val="90000"/>
              </a:lnSpc>
              <a:spcBef>
                <a:spcPts val="1200"/>
              </a:spcBef>
              <a:buNone/>
            </a:pPr>
            <a:r>
              <a:rPr lang="bg-BG" sz="2000" b="1" dirty="0">
                <a:latin typeface="Cambria" panose="02040503050406030204" pitchFamily="18" charset="0"/>
              </a:rPr>
              <a:t>д/Споделяне </a:t>
            </a:r>
            <a:r>
              <a:rPr lang="bg-BG" sz="2000" dirty="0">
                <a:latin typeface="Cambria" panose="02040503050406030204" pitchFamily="18" charset="0"/>
              </a:rPr>
              <a:t>- споделяне на риска между отделни организации от публичния и частния сектор, с които дадена публична огранизация има изградени отношения.</a:t>
            </a:r>
          </a:p>
        </p:txBody>
      </p:sp>
    </p:spTree>
    <p:extLst>
      <p:ext uri="{BB962C8B-B14F-4D97-AF65-F5344CB8AC3E}">
        <p14:creationId xmlns:p14="http://schemas.microsoft.com/office/powerpoint/2010/main" xmlns="" val="4234355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57200" y="76200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bg-BG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Идентифициране на рисковете. Оценка на отделни рискове</a:t>
            </a:r>
          </a:p>
        </p:txBody>
      </p:sp>
      <p:sp>
        <p:nvSpPr>
          <p:cNvPr id="6" name="Footer Placeholder 3"/>
          <p:cNvSpPr>
            <a:spLocks noGrp="1"/>
          </p:cNvSpPr>
          <p:nvPr>
            <p:ph idx="4294967295"/>
          </p:nvPr>
        </p:nvSpPr>
        <p:spPr>
          <a:xfrm>
            <a:off x="152400" y="1905000"/>
            <a:ext cx="8763000" cy="42672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533400" indent="-533400">
              <a:buNone/>
            </a:pPr>
            <a:r>
              <a:rPr lang="bg-BG" sz="2400" dirty="0">
                <a:latin typeface="Cambria" panose="02040503050406030204" pitchFamily="18" charset="0"/>
              </a:rPr>
              <a:t>Спрямо Вътрешните правила:</a:t>
            </a:r>
          </a:p>
          <a:p>
            <a:pPr marL="533400" indent="-533400">
              <a:buNone/>
            </a:pPr>
            <a:endParaRPr lang="bg-BG" sz="2400" dirty="0">
              <a:latin typeface="Cambria" panose="02040503050406030204" pitchFamily="18" charset="0"/>
            </a:endParaRPr>
          </a:p>
          <a:p>
            <a:pPr marL="533400" indent="-533400">
              <a:buNone/>
            </a:pPr>
            <a:r>
              <a:rPr lang="bg-BG" sz="2400" dirty="0">
                <a:latin typeface="Cambria" panose="02040503050406030204" pitchFamily="18" charset="0"/>
              </a:rPr>
              <a:t>Реакциите включват съществуващите контролни дейности по СФУК и допълнителни контролни дейности.</a:t>
            </a:r>
          </a:p>
          <a:p>
            <a:pPr marL="533400" indent="-533400">
              <a:buNone/>
            </a:pPr>
            <a:endParaRPr lang="bg-BG" sz="2400" dirty="0">
              <a:latin typeface="Cambria" panose="02040503050406030204" pitchFamily="18" charset="0"/>
            </a:endParaRPr>
          </a:p>
          <a:p>
            <a:pPr marL="533400" indent="-533400">
              <a:buNone/>
            </a:pPr>
            <a:r>
              <a:rPr lang="ru-RU" sz="2400" dirty="0">
                <a:latin typeface="Cambria" panose="02040503050406030204" pitchFamily="18" charset="0"/>
              </a:rPr>
              <a:t>Към един и същи риск могат да бъдат предприети действия, </a:t>
            </a:r>
            <a:r>
              <a:rPr lang="ru-RU" sz="2400" dirty="0">
                <a:solidFill>
                  <a:srgbClr val="FF0000"/>
                </a:solidFill>
                <a:latin typeface="Cambria" panose="02040503050406030204" pitchFamily="18" charset="0"/>
              </a:rPr>
              <a:t>включващи комбинация от горепосочените реакции на риска.</a:t>
            </a:r>
            <a:r>
              <a:rPr lang="bg-BG" sz="2400" dirty="0">
                <a:solidFill>
                  <a:srgbClr val="FF0000"/>
                </a:solidFill>
                <a:latin typeface="Cambria" panose="02040503050406030204" pitchFamily="18" charset="0"/>
              </a:rPr>
              <a:t> </a:t>
            </a:r>
            <a:endParaRPr lang="bg-BG" sz="2400" b="1" dirty="0">
              <a:solidFill>
                <a:srgbClr val="FF0000"/>
              </a:solidFill>
              <a:latin typeface="Cambria" panose="02040503050406030204" pitchFamily="18" charset="0"/>
            </a:endParaRPr>
          </a:p>
          <a:p>
            <a:pPr marL="533400" indent="-533400">
              <a:buNone/>
            </a:pPr>
            <a:r>
              <a:rPr lang="bg-BG" sz="2400" b="1" dirty="0">
                <a:latin typeface="Cambria" panose="02040503050406030204" pitchFamily="18" charset="0"/>
              </a:rPr>
              <a:t>	</a:t>
            </a:r>
          </a:p>
          <a:p>
            <a:pPr marL="533400" indent="-533400">
              <a:buNone/>
            </a:pPr>
            <a:endParaRPr lang="bg-BG" sz="2200" dirty="0"/>
          </a:p>
        </p:txBody>
      </p:sp>
    </p:spTree>
    <p:extLst>
      <p:ext uri="{BB962C8B-B14F-4D97-AF65-F5344CB8AC3E}">
        <p14:creationId xmlns:p14="http://schemas.microsoft.com/office/powerpoint/2010/main" xmlns="" val="644967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57200" y="76200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bg-BG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Идентифициране на рисковете. Оценка на отделни рискове</a:t>
            </a:r>
          </a:p>
        </p:txBody>
      </p:sp>
      <p:sp>
        <p:nvSpPr>
          <p:cNvPr id="6" name="Footer Placeholder 3"/>
          <p:cNvSpPr>
            <a:spLocks noGrp="1"/>
          </p:cNvSpPr>
          <p:nvPr>
            <p:ph idx="4294967295"/>
          </p:nvPr>
        </p:nvSpPr>
        <p:spPr>
          <a:xfrm>
            <a:off x="179512" y="1772816"/>
            <a:ext cx="8763000" cy="4536504"/>
          </a:xfrm>
          <a:prstGeom prst="rect">
            <a:avLst/>
          </a:prstGeom>
        </p:spPr>
        <p:txBody>
          <a:bodyPr>
            <a:noAutofit/>
          </a:bodyPr>
          <a:lstStyle/>
          <a:p>
            <a:pPr marL="533400" indent="-533400">
              <a:lnSpc>
                <a:spcPct val="80000"/>
              </a:lnSpc>
              <a:buNone/>
            </a:pPr>
            <a:r>
              <a:rPr lang="bg-BG" sz="1800" b="1" dirty="0" smtClean="0">
                <a:latin typeface="Cambria" panose="02040503050406030204" pitchFamily="18" charset="0"/>
              </a:rPr>
              <a:t>Следва </a:t>
            </a:r>
            <a:r>
              <a:rPr lang="bg-BG" sz="1800" b="1" dirty="0">
                <a:latin typeface="Cambria" panose="02040503050406030204" pitchFamily="18" charset="0"/>
              </a:rPr>
              <a:t>да бъде описан подхода на институцията спрямо рисковете на база на определените приоритети, например:</a:t>
            </a:r>
          </a:p>
          <a:p>
            <a:pPr marL="533400" indent="-533400">
              <a:lnSpc>
                <a:spcPct val="80000"/>
              </a:lnSpc>
              <a:buNone/>
            </a:pPr>
            <a:endParaRPr lang="ru-RU" sz="1800" b="1" dirty="0">
              <a:latin typeface="Cambria" panose="02040503050406030204" pitchFamily="18" charset="0"/>
            </a:endParaRPr>
          </a:p>
          <a:p>
            <a:pPr marL="533400" indent="-533400">
              <a:lnSpc>
                <a:spcPct val="80000"/>
              </a:lnSpc>
              <a:buNone/>
            </a:pPr>
            <a:r>
              <a:rPr lang="ru-RU" sz="1800" dirty="0">
                <a:latin typeface="Cambria" panose="02040503050406030204" pitchFamily="18" charset="0"/>
              </a:rPr>
              <a:t>Ръководството на институцията определя своята реакция спрямо рисковете на база на установените рискови приоритети:</a:t>
            </a:r>
          </a:p>
          <a:p>
            <a:pPr marL="533400" indent="-533400">
              <a:lnSpc>
                <a:spcPct val="80000"/>
              </a:lnSpc>
            </a:pPr>
            <a:r>
              <a:rPr lang="ru-RU" sz="1800" dirty="0">
                <a:latin typeface="Cambria" panose="02040503050406030204" pitchFamily="18" charset="0"/>
              </a:rPr>
              <a:t>спрямо рисковете, попадащи в зоната с висок приоритет задължително се предприемат мерки чрез изготвяне на план за действие, включващ отговорни лица и срокове;</a:t>
            </a:r>
          </a:p>
          <a:p>
            <a:pPr marL="533400" indent="-533400">
              <a:lnSpc>
                <a:spcPct val="80000"/>
              </a:lnSpc>
            </a:pPr>
            <a:r>
              <a:rPr lang="ru-RU" sz="1800" dirty="0">
                <a:latin typeface="Cambria" panose="02040503050406030204" pitchFamily="18" charset="0"/>
              </a:rPr>
              <a:t>рисковете в зоната на наблюдение (среден риск) се следят периодично и се анализират механизмите и действията, чрез които те се поддържат в рамките на приемливото ниво;</a:t>
            </a:r>
          </a:p>
          <a:p>
            <a:pPr marL="533400" indent="-533400">
              <a:lnSpc>
                <a:spcPct val="80000"/>
              </a:lnSpc>
            </a:pPr>
            <a:r>
              <a:rPr lang="ru-RU" sz="1800" dirty="0">
                <a:latin typeface="Cambria" panose="02040503050406030204" pitchFamily="18" charset="0"/>
              </a:rPr>
              <a:t>рисковете с нисък приоритет се преглеждат веднъж годишно и си анализира вероятността и влиянието , което биха имали при промени във вътрешните и външни фактори и ескалиране на други рискове</a:t>
            </a:r>
            <a:r>
              <a:rPr lang="bg-BG" sz="1800" dirty="0">
                <a:latin typeface="Cambria" panose="02040503050406030204" pitchFamily="18" charset="0"/>
              </a:rPr>
              <a:t> </a:t>
            </a:r>
          </a:p>
          <a:p>
            <a:pPr marL="533400" indent="-533400">
              <a:lnSpc>
                <a:spcPct val="80000"/>
              </a:lnSpc>
              <a:buNone/>
            </a:pPr>
            <a:r>
              <a:rPr lang="bg-BG" sz="1800" dirty="0">
                <a:latin typeface="Cambria" panose="02040503050406030204" pitchFamily="18" charset="0"/>
              </a:rPr>
              <a:t/>
            </a:r>
            <a:br>
              <a:rPr lang="bg-BG" sz="1800" dirty="0">
                <a:latin typeface="Cambria" panose="02040503050406030204" pitchFamily="18" charset="0"/>
              </a:rPr>
            </a:br>
            <a:r>
              <a:rPr lang="bg-BG" sz="1800" dirty="0">
                <a:solidFill>
                  <a:srgbClr val="FF0000"/>
                </a:solidFill>
                <a:latin typeface="Cambria" panose="02040503050406030204" pitchFamily="18" charset="0"/>
              </a:rPr>
              <a:t>Както и кой, кога и с какъв документ! Би могло да бъде Приложение към Вътрешните правила</a:t>
            </a:r>
            <a:r>
              <a:rPr lang="bg-BG" sz="1800" dirty="0">
                <a:latin typeface="Cambria" panose="02040503050406030204" pitchFamily="18" charset="0"/>
              </a:rPr>
              <a:t>!</a:t>
            </a:r>
          </a:p>
          <a:p>
            <a:pPr marL="533400" indent="-533400">
              <a:buNone/>
            </a:pPr>
            <a:endParaRPr lang="bg-BG" sz="2200" dirty="0"/>
          </a:p>
        </p:txBody>
      </p:sp>
    </p:spTree>
    <p:extLst>
      <p:ext uri="{BB962C8B-B14F-4D97-AF65-F5344CB8AC3E}">
        <p14:creationId xmlns:p14="http://schemas.microsoft.com/office/powerpoint/2010/main" xmlns="" val="1978196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67544" y="692696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just"/>
            <a:r>
              <a:rPr lang="bg-BG" sz="3200" b="1" dirty="0" smtClean="0">
                <a:latin typeface="Cambria" panose="02040503050406030204" pitchFamily="18" charset="0"/>
              </a:rPr>
              <a:t>ДИСКУСИЯ</a:t>
            </a:r>
            <a:r>
              <a:rPr lang="bg-BG" sz="3200" dirty="0" smtClean="0">
                <a:latin typeface="Verdana" pitchFamily="34" charset="0"/>
              </a:rPr>
              <a:t>!</a:t>
            </a:r>
            <a:endParaRPr lang="bg-BG" sz="30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399" y="1219200"/>
            <a:ext cx="7893199" cy="4940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05544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23528" y="1196752"/>
            <a:ext cx="8229600" cy="467064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У</a:t>
            </a:r>
            <a:r>
              <a:rPr lang="bg-BG" sz="3600" dirty="0" err="1">
                <a:solidFill>
                  <a:srgbClr val="FF0000"/>
                </a:solidFill>
              </a:rPr>
              <a:t>пражнение</a:t>
            </a:r>
            <a:r>
              <a:rPr lang="en-US" sz="3600" dirty="0">
                <a:solidFill>
                  <a:srgbClr val="FF0000"/>
                </a:solidFill>
              </a:rPr>
              <a:t> </a:t>
            </a:r>
            <a:r>
              <a:rPr lang="bg-BG" sz="3600" dirty="0" smtClean="0">
                <a:solidFill>
                  <a:srgbClr val="FF0000"/>
                </a:solidFill>
              </a:rPr>
              <a:t> </a:t>
            </a:r>
            <a:r>
              <a:rPr lang="bg-BG" sz="3600" dirty="0">
                <a:solidFill>
                  <a:srgbClr val="FF0000"/>
                </a:solidFill>
              </a:rPr>
              <a:t/>
            </a:r>
            <a:br>
              <a:rPr lang="bg-BG" sz="3600" dirty="0">
                <a:solidFill>
                  <a:srgbClr val="FF0000"/>
                </a:solidFill>
              </a:rPr>
            </a:br>
            <a:r>
              <a:rPr lang="bg-BG" sz="3200" dirty="0">
                <a:solidFill>
                  <a:srgbClr val="0070C0"/>
                </a:solidFill>
                <a:latin typeface="Arial" charset="0"/>
                <a:cs typeface="Arial" charset="0"/>
              </a:rPr>
              <a:t>Дефинирайте </a:t>
            </a:r>
            <a:r>
              <a:rPr lang="bg-BG" sz="3200" dirty="0" smtClean="0">
                <a:solidFill>
                  <a:srgbClr val="0070C0"/>
                </a:solidFill>
                <a:latin typeface="Arial" charset="0"/>
                <a:cs typeface="Arial" charset="0"/>
              </a:rPr>
              <a:t/>
            </a:r>
            <a:br>
              <a:rPr lang="bg-BG" sz="3200" dirty="0" smtClean="0">
                <a:solidFill>
                  <a:srgbClr val="0070C0"/>
                </a:solidFill>
                <a:latin typeface="Arial" charset="0"/>
                <a:cs typeface="Arial" charset="0"/>
              </a:rPr>
            </a:br>
            <a:r>
              <a:rPr lang="bg-BG" sz="3200" b="0" dirty="0" smtClean="0">
                <a:latin typeface="Arial" charset="0"/>
                <a:cs typeface="Arial" charset="0"/>
              </a:rPr>
              <a:t>рисковете спрямо резултати от Упражнения  1 и 2 от Процес по планиране и отчитане  </a:t>
            </a:r>
            <a:br>
              <a:rPr lang="bg-BG" sz="3200" b="0" dirty="0" smtClean="0">
                <a:latin typeface="Arial" charset="0"/>
                <a:cs typeface="Arial" charset="0"/>
              </a:rPr>
            </a:br>
            <a:r>
              <a:rPr lang="bg-BG" sz="3200" b="0" dirty="0">
                <a:latin typeface="Arial" charset="0"/>
                <a:cs typeface="Arial" charset="0"/>
              </a:rPr>
              <a:t/>
            </a:r>
            <a:br>
              <a:rPr lang="bg-BG" sz="3200" b="0" dirty="0">
                <a:latin typeface="Arial" charset="0"/>
                <a:cs typeface="Arial" charset="0"/>
              </a:rPr>
            </a:br>
            <a:r>
              <a:rPr lang="bg-BG" sz="3200" dirty="0" smtClean="0">
                <a:solidFill>
                  <a:srgbClr val="0070C0"/>
                </a:solidFill>
                <a:latin typeface="Arial" charset="0"/>
                <a:cs typeface="Arial" charset="0"/>
              </a:rPr>
              <a:t>Попълнете </a:t>
            </a:r>
            <a:br>
              <a:rPr lang="bg-BG" sz="3200" dirty="0" smtClean="0">
                <a:solidFill>
                  <a:srgbClr val="0070C0"/>
                </a:solidFill>
                <a:latin typeface="Arial" charset="0"/>
                <a:cs typeface="Arial" charset="0"/>
              </a:rPr>
            </a:br>
            <a:r>
              <a:rPr lang="bg-BG" sz="3200" b="0" dirty="0">
                <a:latin typeface="Arial" charset="0"/>
                <a:cs typeface="Arial" charset="0"/>
              </a:rPr>
              <a:t>таблица Риск-регистър</a:t>
            </a:r>
            <a:r>
              <a:rPr lang="bg-BG" sz="3200" dirty="0">
                <a:latin typeface="Arial" charset="0"/>
                <a:cs typeface="Arial" charset="0"/>
              </a:rPr>
              <a:t/>
            </a:r>
            <a:br>
              <a:rPr lang="bg-BG" sz="3200" dirty="0">
                <a:latin typeface="Arial" charset="0"/>
                <a:cs typeface="Arial" charset="0"/>
              </a:rPr>
            </a:br>
            <a:endParaRPr lang="bg-BG" sz="3000" b="1" dirty="0"/>
          </a:p>
        </p:txBody>
      </p:sp>
      <p:pic>
        <p:nvPicPr>
          <p:cNvPr id="6" name="Picture 6" descr="MC90006032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34200" y="3865888"/>
            <a:ext cx="1781175" cy="200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30504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23528" y="1196752"/>
            <a:ext cx="8229600" cy="467064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У</a:t>
            </a:r>
            <a:r>
              <a:rPr lang="bg-BG" sz="3600" dirty="0" err="1">
                <a:solidFill>
                  <a:srgbClr val="FF0000"/>
                </a:solidFill>
              </a:rPr>
              <a:t>пражнение</a:t>
            </a:r>
            <a:r>
              <a:rPr lang="en-US" sz="3600" dirty="0">
                <a:solidFill>
                  <a:srgbClr val="FF0000"/>
                </a:solidFill>
              </a:rPr>
              <a:t> </a:t>
            </a:r>
            <a:r>
              <a:rPr lang="bg-BG" sz="3600" dirty="0" smtClean="0">
                <a:solidFill>
                  <a:srgbClr val="FF0000"/>
                </a:solidFill>
              </a:rPr>
              <a:t> </a:t>
            </a:r>
            <a:r>
              <a:rPr lang="bg-BG" sz="3600" dirty="0">
                <a:solidFill>
                  <a:srgbClr val="FF0000"/>
                </a:solidFill>
              </a:rPr>
              <a:t/>
            </a:r>
            <a:br>
              <a:rPr lang="bg-BG" sz="3600" dirty="0">
                <a:solidFill>
                  <a:srgbClr val="FF0000"/>
                </a:solidFill>
              </a:rPr>
            </a:br>
            <a:r>
              <a:rPr lang="bg-BG" sz="3200" dirty="0" smtClean="0">
                <a:solidFill>
                  <a:srgbClr val="0070C0"/>
                </a:solidFill>
                <a:latin typeface="Arial" charset="0"/>
                <a:cs typeface="Arial" charset="0"/>
              </a:rPr>
              <a:t>Прегледайте </a:t>
            </a:r>
            <a:br>
              <a:rPr lang="bg-BG" sz="3200" dirty="0" smtClean="0">
                <a:solidFill>
                  <a:srgbClr val="0070C0"/>
                </a:solidFill>
                <a:latin typeface="Arial" charset="0"/>
                <a:cs typeface="Arial" charset="0"/>
              </a:rPr>
            </a:br>
            <a:r>
              <a:rPr lang="bg-BG" sz="3200" b="0" dirty="0" smtClean="0">
                <a:latin typeface="Arial" charset="0"/>
                <a:cs typeface="Arial" charset="0"/>
              </a:rPr>
              <a:t>Риск-регистър от съд Х </a:t>
            </a:r>
            <a:br>
              <a:rPr lang="bg-BG" sz="3200" b="0" dirty="0" smtClean="0">
                <a:latin typeface="Arial" charset="0"/>
                <a:cs typeface="Arial" charset="0"/>
              </a:rPr>
            </a:br>
            <a:r>
              <a:rPr lang="bg-BG" sz="3200" b="0" dirty="0">
                <a:latin typeface="Arial" charset="0"/>
                <a:cs typeface="Arial" charset="0"/>
              </a:rPr>
              <a:t/>
            </a:r>
            <a:br>
              <a:rPr lang="bg-BG" sz="3200" b="0" dirty="0">
                <a:latin typeface="Arial" charset="0"/>
                <a:cs typeface="Arial" charset="0"/>
              </a:rPr>
            </a:br>
            <a:r>
              <a:rPr lang="bg-BG" sz="3200" dirty="0" smtClean="0">
                <a:solidFill>
                  <a:srgbClr val="0070C0"/>
                </a:solidFill>
                <a:latin typeface="Arial" charset="0"/>
                <a:cs typeface="Arial" charset="0"/>
              </a:rPr>
              <a:t>Сравнете </a:t>
            </a:r>
            <a:br>
              <a:rPr lang="bg-BG" sz="3200" dirty="0" smtClean="0">
                <a:solidFill>
                  <a:srgbClr val="0070C0"/>
                </a:solidFill>
                <a:latin typeface="Arial" charset="0"/>
                <a:cs typeface="Arial" charset="0"/>
              </a:rPr>
            </a:br>
            <a:r>
              <a:rPr lang="bg-BG" sz="3200" b="0" dirty="0">
                <a:latin typeface="Arial" charset="0"/>
                <a:cs typeface="Arial" charset="0"/>
              </a:rPr>
              <a:t>попълнения от Вас Риск </a:t>
            </a:r>
            <a:r>
              <a:rPr lang="bg-BG" sz="3200" b="0" dirty="0" smtClean="0">
                <a:latin typeface="Arial" charset="0"/>
                <a:cs typeface="Arial" charset="0"/>
              </a:rPr>
              <a:t>регистър</a:t>
            </a:r>
            <a:br>
              <a:rPr lang="bg-BG" sz="3200" b="0" dirty="0" smtClean="0">
                <a:latin typeface="Arial" charset="0"/>
                <a:cs typeface="Arial" charset="0"/>
              </a:rPr>
            </a:br>
            <a:r>
              <a:rPr lang="bg-BG" sz="3200" b="0" dirty="0" smtClean="0">
                <a:latin typeface="Arial" charset="0"/>
                <a:cs typeface="Arial" charset="0"/>
              </a:rPr>
              <a:t>и Риск-регистър на съд Х</a:t>
            </a:r>
            <a:r>
              <a:rPr lang="bg-BG" sz="3200" dirty="0">
                <a:latin typeface="Arial" charset="0"/>
                <a:cs typeface="Arial" charset="0"/>
              </a:rPr>
              <a:t/>
            </a:r>
            <a:br>
              <a:rPr lang="bg-BG" sz="3200" dirty="0">
                <a:latin typeface="Arial" charset="0"/>
                <a:cs typeface="Arial" charset="0"/>
              </a:rPr>
            </a:br>
            <a:r>
              <a:rPr lang="bg-BG" sz="3200" dirty="0" smtClean="0">
                <a:latin typeface="Arial" charset="0"/>
                <a:cs typeface="Arial" charset="0"/>
              </a:rPr>
              <a:t/>
            </a:r>
            <a:br>
              <a:rPr lang="bg-BG" sz="3200" dirty="0" smtClean="0">
                <a:latin typeface="Arial" charset="0"/>
                <a:cs typeface="Arial" charset="0"/>
              </a:rPr>
            </a:br>
            <a:r>
              <a:rPr lang="bg-BG" sz="2800" dirty="0" smtClean="0">
                <a:solidFill>
                  <a:srgbClr val="0070C0"/>
                </a:solidFill>
                <a:latin typeface="Arial" charset="0"/>
                <a:cs typeface="Arial" charset="0"/>
              </a:rPr>
              <a:t>Дискусия</a:t>
            </a:r>
            <a:endParaRPr lang="bg-BG" sz="3000" b="1" dirty="0"/>
          </a:p>
        </p:txBody>
      </p:sp>
      <p:pic>
        <p:nvPicPr>
          <p:cNvPr id="6" name="Picture 6" descr="MC90006032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34200" y="3865888"/>
            <a:ext cx="1781175" cy="200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207106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2667000" y="2819400"/>
            <a:ext cx="4343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000" b="1" dirty="0" smtClean="0">
                <a:solidFill>
                  <a:schemeClr val="accent4">
                    <a:lumMod val="75000"/>
                  </a:schemeClr>
                </a:solidFill>
                <a:latin typeface="Cambria" pitchFamily="18" charset="0"/>
                <a:cs typeface="Arial" charset="0"/>
              </a:rPr>
              <a:t>БЛАГОДАЯ ЗА ВНИМАНИЕТО!</a:t>
            </a:r>
            <a:endParaRPr lang="bg-BG" sz="2000" b="1" dirty="0">
              <a:solidFill>
                <a:schemeClr val="accent4">
                  <a:lumMod val="75000"/>
                </a:schemeClr>
              </a:solidFill>
              <a:latin typeface="Cambria" pitchFamily="18" charset="0"/>
              <a:cs typeface="Arial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113</TotalTime>
  <Words>1531</Words>
  <Application>Microsoft Office PowerPoint</Application>
  <PresentationFormat>Презентация на цял екран (4:3)</PresentationFormat>
  <Paragraphs>182</Paragraphs>
  <Slides>28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28</vt:i4>
      </vt:variant>
    </vt:vector>
  </HeadingPairs>
  <TitlesOfParts>
    <vt:vector size="29" baseType="lpstr">
      <vt:lpstr>Concourse</vt:lpstr>
      <vt:lpstr>Слайд 1</vt:lpstr>
      <vt:lpstr>Същност и елементи на управлението на риска</vt:lpstr>
      <vt:lpstr>Същност и елементи на управлението на риска</vt:lpstr>
      <vt:lpstr>Същност и елементи на управлението на риска</vt:lpstr>
      <vt:lpstr>Същност и елементи на управлението на риска</vt:lpstr>
      <vt:lpstr>Същност и елементи на управлението на риска</vt:lpstr>
      <vt:lpstr>Идентифициране на рисковете. Оценка на отделни рискове</vt:lpstr>
      <vt:lpstr>Идентифициране на рисковете. Оценка на отделни рискове</vt:lpstr>
      <vt:lpstr>Идентифициране на рисковете. Оценка на отделни рискове</vt:lpstr>
      <vt:lpstr>Идентифициране на рисковете. Оценка на отделни рискове</vt:lpstr>
      <vt:lpstr>Идентифициране на рисковете. Оценка на отделни рискове</vt:lpstr>
      <vt:lpstr>Идентифициране на рисковете. Оценка на отделни рискове</vt:lpstr>
      <vt:lpstr>Идентифициране на рисковете. Оценка на отделни рискове</vt:lpstr>
      <vt:lpstr>Идентифициране на рисковете. Оценка на отделни рискове</vt:lpstr>
      <vt:lpstr>Идентифициране на рисковете. Оценка на отделни рискове</vt:lpstr>
      <vt:lpstr>Идентифициране на рисковете. Оценка на отделни рискове</vt:lpstr>
      <vt:lpstr>Идентифициране на рисковете. Оценка на отделни рискове</vt:lpstr>
      <vt:lpstr>Идентифициране на рисковете. Оценка на отделни рискове</vt:lpstr>
      <vt:lpstr>Идентифициране на рисковете. Оценка на отделни рискове</vt:lpstr>
      <vt:lpstr>Идентифициране на рисковете. Оценка на отделни рискове</vt:lpstr>
      <vt:lpstr>Идентифициране на рисковете. Оценка на отделни рискове</vt:lpstr>
      <vt:lpstr>Същност и елементи на управлението на риска</vt:lpstr>
      <vt:lpstr>Идентифициране на рисковете. Оценка на отделни рискове</vt:lpstr>
      <vt:lpstr>Идентифициране на рисковете. Оценка на отделни рискове</vt:lpstr>
      <vt:lpstr>ДИСКУСИЯ!</vt:lpstr>
      <vt:lpstr>Упражнение   Дефинирайте  рисковете спрямо резултати от Упражнения  1 и 2 от Процес по планиране и отчитане    Попълнете  таблица Риск-регистър </vt:lpstr>
      <vt:lpstr>Упражнение   Прегледайте  Риск-регистър от съд Х   Сравнете  попълнения от Вас Риск регистър и Риск-регистър на съд Х  Дискусия</vt:lpstr>
      <vt:lpstr>Слайд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ДЗЗД „ИВЕНТКОНСУЛТ“  Обучение на тема: ПРОЕКТНО  РАЗВИТИЕ НА ОБЩИНА СМОЛЯН по</dc:title>
  <dc:creator>Veselina</dc:creator>
  <cp:lastModifiedBy>S</cp:lastModifiedBy>
  <cp:revision>34</cp:revision>
  <dcterms:created xsi:type="dcterms:W3CDTF">2006-08-16T00:00:00Z</dcterms:created>
  <dcterms:modified xsi:type="dcterms:W3CDTF">2014-03-12T11:15:51Z</dcterms:modified>
</cp:coreProperties>
</file>